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6" r:id="rId5"/>
    <p:sldId id="259" r:id="rId6"/>
    <p:sldId id="261" r:id="rId7"/>
    <p:sldId id="260" r:id="rId8"/>
    <p:sldId id="264" r:id="rId9"/>
    <p:sldId id="263" r:id="rId10"/>
    <p:sldId id="270" r:id="rId11"/>
    <p:sldId id="262" r:id="rId12"/>
    <p:sldId id="272"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C48B"/>
    <a:srgbClr val="4FE899"/>
    <a:srgbClr val="EAF8E6"/>
    <a:srgbClr val="B1EEBC"/>
    <a:srgbClr val="C6F1C4"/>
    <a:srgbClr val="80E9AE"/>
    <a:srgbClr val="F0BFCB"/>
    <a:srgbClr val="E97F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04" d="100"/>
          <a:sy n="104" d="100"/>
        </p:scale>
        <p:origin x="8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69A0B-37A5-3E14-55EF-812A6A9A3C0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85DEEED-D617-C6BC-15F9-7BA227FC5A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41EABCF-25CE-81AF-702F-422939FB9685}"/>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26F05ED7-4B7D-039F-4880-C163A171C5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2429D0-736A-6A5E-B47C-C8EA91C1BCB1}"/>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109870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2CA0E-6158-440A-8D48-A15E0DD86F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29F79F5-EF60-768A-A085-1D5F8E6C8B5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F44F75E-6BC2-4900-786B-A3D47D630991}"/>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5D71484F-4959-F0D9-B463-7B0647E3B7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B6D6D2-80BB-CF6A-7913-BC1AC0F5AFF4}"/>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2896320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B3BEBF-96E3-1BE9-0A43-CBD8FAB3CBB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E352F3C-7955-1E2F-EA84-5D472664F28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70487B-05AC-E096-9267-0D217128CE1F}"/>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7D9A5ECD-90C3-F01A-A4F2-E5C8C25038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F5496E-D48F-9404-57E3-413BC70A6EF8}"/>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515004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89CE-F754-5B92-A4FB-A1CDF58B045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9683CDF-D9E3-506D-A9F0-9E56ED2F358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FD5DA7-49B5-5D81-BE56-4EC5F5A7F938}"/>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9C0FFB5B-F2F4-0BB4-2EE9-8AC13B6E22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4B5B8-98BE-D9C7-9ADD-9BF58505085D}"/>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1086797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86019-1CEE-CC5F-8D2F-9E7A69BE617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E8A175A-F135-206D-BFFB-7AB800D2B96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AD782CA-0090-BB66-0017-DF20A475585C}"/>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1A6BF832-792C-F23D-0C9D-3044CBA4E5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C4550-3969-F415-E820-B7F7C8893172}"/>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225758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9FE80-DB25-671D-9EB0-039801F1DDA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D171C08-1C5C-1DF6-BD15-B469945A143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BF65C5D-BEE3-6061-A9C5-A505B60CE5C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B5E2227-72B1-BD4E-BB41-D862CFFA3EE2}"/>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6" name="Footer Placeholder 5">
            <a:extLst>
              <a:ext uri="{FF2B5EF4-FFF2-40B4-BE49-F238E27FC236}">
                <a16:creationId xmlns:a16="http://schemas.microsoft.com/office/drawing/2014/main" id="{12D7BF4B-9C12-F5A6-01ED-0DB9B9A03C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CBBADE-59FC-B7FE-6961-3D74EDEC429E}"/>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672413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020A7-3037-F9C4-2EA9-78F2DCC46F0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366C26-F3A2-CB43-F3AE-92C272E7A8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C52CA94-C703-0DED-4602-A5D792C1ED6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924E890-EC5C-CCB9-4EDD-A333F13101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4B7BD54-A70D-7AB8-1BDB-6244BCB4C26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AA52FE6-3980-A063-5953-4948A8B4CA2F}"/>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8" name="Footer Placeholder 7">
            <a:extLst>
              <a:ext uri="{FF2B5EF4-FFF2-40B4-BE49-F238E27FC236}">
                <a16:creationId xmlns:a16="http://schemas.microsoft.com/office/drawing/2014/main" id="{58FD1AE9-17E1-4C6C-D5D6-9EF2AD3A87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E2379E-28CD-7DA0-4E8E-238F5B30D0D1}"/>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3949501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B78E2-7139-6CA8-6858-74B593E2961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FE375D0-BF50-F4ED-4C3D-D9749A7CFBC0}"/>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4" name="Footer Placeholder 3">
            <a:extLst>
              <a:ext uri="{FF2B5EF4-FFF2-40B4-BE49-F238E27FC236}">
                <a16:creationId xmlns:a16="http://schemas.microsoft.com/office/drawing/2014/main" id="{E975CC4B-889D-3894-4E42-478C82FD22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81C9A8-76FF-58A6-8083-EAEE6D698396}"/>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2671298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E04510-3905-0B15-B42E-F2AB5D452F66}"/>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3" name="Footer Placeholder 2">
            <a:extLst>
              <a:ext uri="{FF2B5EF4-FFF2-40B4-BE49-F238E27FC236}">
                <a16:creationId xmlns:a16="http://schemas.microsoft.com/office/drawing/2014/main" id="{B4300014-C2EA-6B11-63F3-4D61482D62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65C927-5110-4CE1-8E6B-4F45273C75EF}"/>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2394934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02202-F7C6-B3C0-367B-A7FFA3E9A0E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411ECCC-29BF-B275-6BB7-21CC202863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7067B04-A9FE-275A-97DD-49A5F96C36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8CB8E19-4944-CA33-46F8-FDB59E7AE524}"/>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6" name="Footer Placeholder 5">
            <a:extLst>
              <a:ext uri="{FF2B5EF4-FFF2-40B4-BE49-F238E27FC236}">
                <a16:creationId xmlns:a16="http://schemas.microsoft.com/office/drawing/2014/main" id="{9CD2C2AB-2558-895C-D80F-E00195423B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A6F1EC-9C9F-FEAB-2D86-60D381BE4E53}"/>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1471975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BE57A-6403-D994-57DB-67ABCE6296C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CB2B022-5A5B-D606-E852-761BBEF710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82E97D-32AA-5755-D119-C1306713B9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91F5C08-D7DA-8C91-EF8A-B57E54377F27}"/>
              </a:ext>
            </a:extLst>
          </p:cNvPr>
          <p:cNvSpPr>
            <a:spLocks noGrp="1"/>
          </p:cNvSpPr>
          <p:nvPr>
            <p:ph type="dt" sz="half" idx="10"/>
          </p:nvPr>
        </p:nvSpPr>
        <p:spPr/>
        <p:txBody>
          <a:bodyPr/>
          <a:lstStyle/>
          <a:p>
            <a:fld id="{99D16982-42F7-264D-AF05-F05F5336719E}" type="datetimeFigureOut">
              <a:rPr lang="en-US" smtClean="0"/>
              <a:t>10/14/25</a:t>
            </a:fld>
            <a:endParaRPr lang="en-US"/>
          </a:p>
        </p:txBody>
      </p:sp>
      <p:sp>
        <p:nvSpPr>
          <p:cNvPr id="6" name="Footer Placeholder 5">
            <a:extLst>
              <a:ext uri="{FF2B5EF4-FFF2-40B4-BE49-F238E27FC236}">
                <a16:creationId xmlns:a16="http://schemas.microsoft.com/office/drawing/2014/main" id="{07BB890E-779E-42C2-13AE-2EC45FC056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DAE64B-5A4E-A054-BD6B-751F49343EF7}"/>
              </a:ext>
            </a:extLst>
          </p:cNvPr>
          <p:cNvSpPr>
            <a:spLocks noGrp="1"/>
          </p:cNvSpPr>
          <p:nvPr>
            <p:ph type="sldNum" sz="quarter" idx="12"/>
          </p:nvPr>
        </p:nvSpPr>
        <p:spPr/>
        <p:txBody>
          <a:bodyPr/>
          <a:lstStyle/>
          <a:p>
            <a:fld id="{DB81025C-E889-A04B-9930-3BAB76A14F40}" type="slidenum">
              <a:rPr lang="en-US" smtClean="0"/>
              <a:t>‹#›</a:t>
            </a:fld>
            <a:endParaRPr lang="en-US"/>
          </a:p>
        </p:txBody>
      </p:sp>
    </p:spTree>
    <p:extLst>
      <p:ext uri="{BB962C8B-B14F-4D97-AF65-F5344CB8AC3E}">
        <p14:creationId xmlns:p14="http://schemas.microsoft.com/office/powerpoint/2010/main" val="786214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DBAC84-3ECD-4A04-8F3B-EDA6D6418C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AB9C02B-3B0C-017E-3A8D-7767F12E9D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94499B4-7CB7-C974-7A61-A9B22EA064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D16982-42F7-264D-AF05-F05F5336719E}" type="datetimeFigureOut">
              <a:rPr lang="en-US" smtClean="0"/>
              <a:t>10/14/25</a:t>
            </a:fld>
            <a:endParaRPr lang="en-US"/>
          </a:p>
        </p:txBody>
      </p:sp>
      <p:sp>
        <p:nvSpPr>
          <p:cNvPr id="5" name="Footer Placeholder 4">
            <a:extLst>
              <a:ext uri="{FF2B5EF4-FFF2-40B4-BE49-F238E27FC236}">
                <a16:creationId xmlns:a16="http://schemas.microsoft.com/office/drawing/2014/main" id="{0364928C-0CD6-002C-F4C7-1475237C02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AC1F954-988F-3273-E34F-25366B9B33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B81025C-E889-A04B-9930-3BAB76A14F40}" type="slidenum">
              <a:rPr lang="en-US" smtClean="0"/>
              <a:t>‹#›</a:t>
            </a:fld>
            <a:endParaRPr lang="en-US"/>
          </a:p>
        </p:txBody>
      </p:sp>
    </p:spTree>
    <p:extLst>
      <p:ext uri="{BB962C8B-B14F-4D97-AF65-F5344CB8AC3E}">
        <p14:creationId xmlns:p14="http://schemas.microsoft.com/office/powerpoint/2010/main" val="1248800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9" name="Rectangle 103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Walmart's Element: A machine learning platform like no other">
            <a:extLst>
              <a:ext uri="{FF2B5EF4-FFF2-40B4-BE49-F238E27FC236}">
                <a16:creationId xmlns:a16="http://schemas.microsoft.com/office/drawing/2014/main" id="{2AF9B72C-4DBD-29BE-3A9E-348B6F603D89}"/>
              </a:ext>
            </a:extLst>
          </p:cNvPr>
          <p:cNvPicPr>
            <a:picLocks noChangeAspect="1" noChangeArrowheads="1"/>
          </p:cNvPicPr>
          <p:nvPr/>
        </p:nvPicPr>
        <p:blipFill>
          <a:blip r:embed="rId2">
            <a:alphaModFix amt="29000"/>
            <a:extLst>
              <a:ext uri="{BEBA8EAE-BF5A-486C-A8C5-ECC9F3942E4B}">
                <a14:imgProps xmlns:a14="http://schemas.microsoft.com/office/drawing/2010/main">
                  <a14:imgLayer r:embed="rId3">
                    <a14:imgEffect>
                      <a14:saturation sat="197000"/>
                    </a14:imgEffect>
                  </a14:imgLayer>
                </a14:imgProps>
              </a:ext>
              <a:ext uri="{28A0092B-C50C-407E-A947-70E740481C1C}">
                <a14:useLocalDpi xmlns:a14="http://schemas.microsoft.com/office/drawing/2010/main" val="0"/>
              </a:ext>
            </a:extLst>
          </a:blip>
          <a:srcRect t="10476" r="-1" b="5547"/>
          <a:stretch/>
        </p:blipFill>
        <p:spPr bwMode="auto">
          <a:xfrm>
            <a:off x="0" y="10"/>
            <a:ext cx="12188930" cy="6857990"/>
          </a:xfrm>
          <a:prstGeom prst="rect">
            <a:avLst/>
          </a:prstGeom>
          <a:noFill/>
          <a:effectLst>
            <a:outerShdw blurRad="50800" dist="50800" dir="5400000" algn="ctr" rotWithShape="0">
              <a:srgbClr val="000000">
                <a:alpha val="46883"/>
              </a:srgb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4B0C6CC-3916-B884-5B3C-5D65482BB26F}"/>
              </a:ext>
            </a:extLst>
          </p:cNvPr>
          <p:cNvSpPr>
            <a:spLocks noGrp="1"/>
          </p:cNvSpPr>
          <p:nvPr>
            <p:ph type="ctrTitle"/>
          </p:nvPr>
        </p:nvSpPr>
        <p:spPr>
          <a:xfrm>
            <a:off x="1524000" y="1122363"/>
            <a:ext cx="9144000" cy="3063240"/>
          </a:xfrm>
        </p:spPr>
        <p:txBody>
          <a:bodyPr>
            <a:normAutofit/>
          </a:bodyPr>
          <a:lstStyle/>
          <a:p>
            <a:r>
              <a:rPr lang="en-US" sz="6600">
                <a:solidFill>
                  <a:schemeClr val="bg1"/>
                </a:solidFill>
              </a:rPr>
              <a:t>Walmart Element</a:t>
            </a:r>
          </a:p>
        </p:txBody>
      </p:sp>
      <p:sp>
        <p:nvSpPr>
          <p:cNvPr id="1040"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CD23066-9405-9697-81B5-B80D0FA28692}"/>
              </a:ext>
            </a:extLst>
          </p:cNvPr>
          <p:cNvPicPr>
            <a:picLocks noChangeAspect="1"/>
          </p:cNvPicPr>
          <p:nvPr/>
        </p:nvPicPr>
        <p:blipFill>
          <a:blip r:embed="rId4"/>
          <a:stretch>
            <a:fillRect/>
          </a:stretch>
        </p:blipFill>
        <p:spPr>
          <a:xfrm>
            <a:off x="7616930" y="0"/>
            <a:ext cx="4572000" cy="678656"/>
          </a:xfrm>
          <a:prstGeom prst="rect">
            <a:avLst/>
          </a:prstGeom>
        </p:spPr>
      </p:pic>
    </p:spTree>
    <p:extLst>
      <p:ext uri="{BB962C8B-B14F-4D97-AF65-F5344CB8AC3E}">
        <p14:creationId xmlns:p14="http://schemas.microsoft.com/office/powerpoint/2010/main" val="21935737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D4B1B7-257E-27B0-5CDF-E5B1491EACD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F404B43-0B89-8281-5B55-18C6BC345FC3}"/>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Value Business and Value Bundle</a:t>
            </a:r>
          </a:p>
        </p:txBody>
      </p:sp>
      <p:pic>
        <p:nvPicPr>
          <p:cNvPr id="9" name="Picture 8">
            <a:extLst>
              <a:ext uri="{FF2B5EF4-FFF2-40B4-BE49-F238E27FC236}">
                <a16:creationId xmlns:a16="http://schemas.microsoft.com/office/drawing/2014/main" id="{E10A0430-F032-88E5-CF94-6D21077D6974}"/>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2" name="Picture 1">
            <a:extLst>
              <a:ext uri="{FF2B5EF4-FFF2-40B4-BE49-F238E27FC236}">
                <a16:creationId xmlns:a16="http://schemas.microsoft.com/office/drawing/2014/main" id="{652D2335-87D5-79BE-E995-1E359767484E}"/>
              </a:ext>
            </a:extLst>
          </p:cNvPr>
          <p:cNvPicPr>
            <a:picLocks noChangeAspect="1"/>
          </p:cNvPicPr>
          <p:nvPr/>
        </p:nvPicPr>
        <p:blipFill>
          <a:blip r:embed="rId3"/>
          <a:stretch>
            <a:fillRect/>
          </a:stretch>
        </p:blipFill>
        <p:spPr>
          <a:xfrm>
            <a:off x="1207008" y="1701408"/>
            <a:ext cx="9619488" cy="4895399"/>
          </a:xfrm>
          <a:prstGeom prst="rect">
            <a:avLst/>
          </a:prstGeom>
        </p:spPr>
      </p:pic>
      <p:sp>
        <p:nvSpPr>
          <p:cNvPr id="4" name="TextBox 3">
            <a:extLst>
              <a:ext uri="{FF2B5EF4-FFF2-40B4-BE49-F238E27FC236}">
                <a16:creationId xmlns:a16="http://schemas.microsoft.com/office/drawing/2014/main" id="{8FC229C5-612E-2439-7600-2324989E2AE5}"/>
              </a:ext>
            </a:extLst>
          </p:cNvPr>
          <p:cNvSpPr txBox="1"/>
          <p:nvPr/>
        </p:nvSpPr>
        <p:spPr>
          <a:xfrm>
            <a:off x="101600" y="778078"/>
            <a:ext cx="11640457" cy="923330"/>
          </a:xfrm>
          <a:prstGeom prst="rect">
            <a:avLst/>
          </a:prstGeom>
          <a:solidFill>
            <a:schemeClr val="bg1">
              <a:lumMod val="95000"/>
            </a:schemeClr>
          </a:solidFill>
        </p:spPr>
        <p:txBody>
          <a:bodyPr wrap="square">
            <a:spAutoFit/>
          </a:bodyPr>
          <a:lstStyle/>
          <a:p>
            <a:r>
              <a:rPr lang="en-GB" sz="1800">
                <a:effectLst/>
                <a:latin typeface="Times New Roman" panose="02020603050405020304" pitchFamily="18" charset="0"/>
                <a:ea typeface="Aptos" panose="020B0004020202020204" pitchFamily="34" charset="0"/>
              </a:rPr>
              <a:t>It helps teams quickly deploy AI/ML models, work efficiently across multiple cloud systems, and save costs using open-source and flexible architecture. Centralizing data and maintaining strong security, allows Walmart's teams to try new ideas and make smart, data-driven decisions</a:t>
            </a:r>
            <a:r>
              <a:rPr lang="en-IN">
                <a:effectLst/>
              </a:rPr>
              <a:t> </a:t>
            </a:r>
            <a:endParaRPr lang="en-US"/>
          </a:p>
        </p:txBody>
      </p:sp>
    </p:spTree>
    <p:extLst>
      <p:ext uri="{BB962C8B-B14F-4D97-AF65-F5344CB8AC3E}">
        <p14:creationId xmlns:p14="http://schemas.microsoft.com/office/powerpoint/2010/main" val="396617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D6BAE-0CC8-51BA-4755-55E8DB4D039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E4422D8-E90D-4AE6-8E44-EA056BFB7425}"/>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Petal Framework</a:t>
            </a:r>
          </a:p>
        </p:txBody>
      </p:sp>
      <p:pic>
        <p:nvPicPr>
          <p:cNvPr id="4" name="Picture 3" descr="A diagram of company logos&#10;&#10;Description automatically generated">
            <a:extLst>
              <a:ext uri="{FF2B5EF4-FFF2-40B4-BE49-F238E27FC236}">
                <a16:creationId xmlns:a16="http://schemas.microsoft.com/office/drawing/2014/main" id="{27913B9F-1E49-15E0-ED30-20251C446A02}"/>
              </a:ext>
            </a:extLst>
          </p:cNvPr>
          <p:cNvPicPr>
            <a:picLocks noChangeAspect="1"/>
          </p:cNvPicPr>
          <p:nvPr/>
        </p:nvPicPr>
        <p:blipFill>
          <a:blip r:embed="rId2"/>
          <a:stretch>
            <a:fillRect/>
          </a:stretch>
        </p:blipFill>
        <p:spPr>
          <a:xfrm>
            <a:off x="1099282" y="770304"/>
            <a:ext cx="9358434" cy="6089161"/>
          </a:xfrm>
          <a:prstGeom prst="rect">
            <a:avLst/>
          </a:prstGeom>
        </p:spPr>
      </p:pic>
      <p:sp>
        <p:nvSpPr>
          <p:cNvPr id="5" name="Rectangle: Rounded Corners 4">
            <a:extLst>
              <a:ext uri="{FF2B5EF4-FFF2-40B4-BE49-F238E27FC236}">
                <a16:creationId xmlns:a16="http://schemas.microsoft.com/office/drawing/2014/main" id="{84BA74F8-1EE1-DF2F-5218-F016A42D927D}"/>
              </a:ext>
            </a:extLst>
          </p:cNvPr>
          <p:cNvSpPr/>
          <p:nvPr/>
        </p:nvSpPr>
        <p:spPr>
          <a:xfrm>
            <a:off x="8718773" y="1066907"/>
            <a:ext cx="2291861" cy="1295400"/>
          </a:xfrm>
          <a:prstGeom prst="roundRect">
            <a:avLst/>
          </a:prstGeom>
          <a:solidFill>
            <a:srgbClr val="4FE8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rPr>
              <a:t>Visual Clarity</a:t>
            </a:r>
            <a:endParaRPr lang="en-US">
              <a:solidFill>
                <a:schemeClr val="tx1"/>
              </a:solidFill>
            </a:endParaRPr>
          </a:p>
        </p:txBody>
      </p:sp>
      <p:sp>
        <p:nvSpPr>
          <p:cNvPr id="8" name="Rectangle: Rounded Corners 7">
            <a:extLst>
              <a:ext uri="{FF2B5EF4-FFF2-40B4-BE49-F238E27FC236}">
                <a16:creationId xmlns:a16="http://schemas.microsoft.com/office/drawing/2014/main" id="{8830052A-0FA8-6EEA-5E76-DBB4C46E236A}"/>
              </a:ext>
            </a:extLst>
          </p:cNvPr>
          <p:cNvSpPr/>
          <p:nvPr/>
        </p:nvSpPr>
        <p:spPr>
          <a:xfrm>
            <a:off x="883849" y="5150445"/>
            <a:ext cx="2291861" cy="1295400"/>
          </a:xfrm>
          <a:prstGeom prst="roundRect">
            <a:avLst/>
          </a:prstGeom>
          <a:solidFill>
            <a:srgbClr val="4FE899"/>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a:solidFill>
                  <a:schemeClr val="tx1"/>
                </a:solidFill>
              </a:rPr>
              <a:t>Focus on Value</a:t>
            </a:r>
            <a:endParaRPr lang="en-US">
              <a:solidFill>
                <a:schemeClr val="tx1"/>
              </a:solidFill>
            </a:endParaRPr>
          </a:p>
        </p:txBody>
      </p:sp>
      <p:sp>
        <p:nvSpPr>
          <p:cNvPr id="12" name="Rectangle: Rounded Corners 11">
            <a:extLst>
              <a:ext uri="{FF2B5EF4-FFF2-40B4-BE49-F238E27FC236}">
                <a16:creationId xmlns:a16="http://schemas.microsoft.com/office/drawing/2014/main" id="{F62319F1-48CF-1B43-C9C4-9DAC5DABEFC2}"/>
              </a:ext>
            </a:extLst>
          </p:cNvPr>
          <p:cNvSpPr/>
          <p:nvPr/>
        </p:nvSpPr>
        <p:spPr>
          <a:xfrm>
            <a:off x="883849" y="1066907"/>
            <a:ext cx="2291861" cy="1295400"/>
          </a:xfrm>
          <a:prstGeom prst="roundRect">
            <a:avLst/>
          </a:prstGeom>
          <a:solidFill>
            <a:srgbClr val="4FE899"/>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a:solidFill>
                  <a:schemeClr val="tx1"/>
                </a:solidFill>
              </a:rPr>
              <a:t>Scalability</a:t>
            </a:r>
          </a:p>
        </p:txBody>
      </p:sp>
      <p:sp>
        <p:nvSpPr>
          <p:cNvPr id="19" name="Rectangle: Rounded Corners 18">
            <a:extLst>
              <a:ext uri="{FF2B5EF4-FFF2-40B4-BE49-F238E27FC236}">
                <a16:creationId xmlns:a16="http://schemas.microsoft.com/office/drawing/2014/main" id="{E5AE93D9-E6B5-1E2F-6837-11A440031CC5}"/>
              </a:ext>
            </a:extLst>
          </p:cNvPr>
          <p:cNvSpPr/>
          <p:nvPr/>
        </p:nvSpPr>
        <p:spPr>
          <a:xfrm>
            <a:off x="8718773" y="5003906"/>
            <a:ext cx="2291861" cy="1295400"/>
          </a:xfrm>
          <a:prstGeom prst="roundRect">
            <a:avLst/>
          </a:prstGeom>
          <a:solidFill>
            <a:srgbClr val="4FE899"/>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a:solidFill>
                  <a:schemeClr val="tx1"/>
                </a:solidFill>
              </a:rPr>
              <a:t>Growth Strategy</a:t>
            </a:r>
            <a:endParaRPr lang="en-US">
              <a:solidFill>
                <a:schemeClr val="tx1"/>
              </a:solidFill>
            </a:endParaRPr>
          </a:p>
        </p:txBody>
      </p:sp>
      <p:pic>
        <p:nvPicPr>
          <p:cNvPr id="2" name="Picture 1">
            <a:extLst>
              <a:ext uri="{FF2B5EF4-FFF2-40B4-BE49-F238E27FC236}">
                <a16:creationId xmlns:a16="http://schemas.microsoft.com/office/drawing/2014/main" id="{CBFE2749-68F9-72DC-1338-1F9208DF420B}"/>
              </a:ext>
            </a:extLst>
          </p:cNvPr>
          <p:cNvPicPr>
            <a:picLocks noChangeAspect="1"/>
          </p:cNvPicPr>
          <p:nvPr/>
        </p:nvPicPr>
        <p:blipFill>
          <a:blip r:embed="rId3"/>
          <a:stretch>
            <a:fillRect/>
          </a:stretch>
        </p:blipFill>
        <p:spPr>
          <a:xfrm>
            <a:off x="11360185" y="-77777"/>
            <a:ext cx="831815" cy="633534"/>
          </a:xfrm>
          <a:prstGeom prst="rect">
            <a:avLst/>
          </a:prstGeom>
        </p:spPr>
      </p:pic>
    </p:spTree>
    <p:extLst>
      <p:ext uri="{BB962C8B-B14F-4D97-AF65-F5344CB8AC3E}">
        <p14:creationId xmlns:p14="http://schemas.microsoft.com/office/powerpoint/2010/main" val="2009075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C561391-D53D-39AD-4F5D-8F19502C0BD6}"/>
              </a:ext>
            </a:extLst>
          </p:cNvPr>
          <p:cNvGraphicFramePr>
            <a:graphicFrameLocks noGrp="1"/>
          </p:cNvGraphicFramePr>
          <p:nvPr>
            <p:extLst>
              <p:ext uri="{D42A27DB-BD31-4B8C-83A1-F6EECF244321}">
                <p14:modId xmlns:p14="http://schemas.microsoft.com/office/powerpoint/2010/main" val="1693805284"/>
              </p:ext>
            </p:extLst>
          </p:nvPr>
        </p:nvGraphicFramePr>
        <p:xfrm>
          <a:off x="274320" y="709026"/>
          <a:ext cx="11356849" cy="5993526"/>
        </p:xfrm>
        <a:graphic>
          <a:graphicData uri="http://schemas.openxmlformats.org/drawingml/2006/table">
            <a:tbl>
              <a:tblPr>
                <a:tableStyleId>{5C22544A-7EE6-4342-B048-85BDC9FD1C3A}</a:tableStyleId>
              </a:tblPr>
              <a:tblGrid>
                <a:gridCol w="3253811">
                  <a:extLst>
                    <a:ext uri="{9D8B030D-6E8A-4147-A177-3AD203B41FA5}">
                      <a16:colId xmlns:a16="http://schemas.microsoft.com/office/drawing/2014/main" val="3516629097"/>
                    </a:ext>
                  </a:extLst>
                </a:gridCol>
                <a:gridCol w="4051519">
                  <a:extLst>
                    <a:ext uri="{9D8B030D-6E8A-4147-A177-3AD203B41FA5}">
                      <a16:colId xmlns:a16="http://schemas.microsoft.com/office/drawing/2014/main" val="1785113878"/>
                    </a:ext>
                  </a:extLst>
                </a:gridCol>
                <a:gridCol w="4051519">
                  <a:extLst>
                    <a:ext uri="{9D8B030D-6E8A-4147-A177-3AD203B41FA5}">
                      <a16:colId xmlns:a16="http://schemas.microsoft.com/office/drawing/2014/main" val="3872558445"/>
                    </a:ext>
                  </a:extLst>
                </a:gridCol>
              </a:tblGrid>
              <a:tr h="340728">
                <a:tc>
                  <a:txBody>
                    <a:bodyPr/>
                    <a:lstStyle/>
                    <a:p>
                      <a:pPr algn="ctr" fontAlgn="ctr"/>
                      <a:r>
                        <a:rPr lang="en-US" sz="1400" b="1" u="none" strike="noStrike">
                          <a:effectLst/>
                        </a:rPr>
                        <a:t>Competitor</a:t>
                      </a:r>
                      <a:endParaRPr lang="en-IN" sz="1400" b="1" i="0" u="none" strike="noStrike">
                        <a:solidFill>
                          <a:srgbClr val="000000"/>
                        </a:solidFill>
                        <a:effectLst/>
                        <a:latin typeface="Times New Roman" panose="02020603050405020304" pitchFamily="18" charset="0"/>
                      </a:endParaRPr>
                    </a:p>
                  </a:txBody>
                  <a:tcPr marL="7951" marR="7951" marT="7951" marB="0" anchor="ctr">
                    <a:lnB w="12700" cmpd="sng">
                      <a:noFill/>
                    </a:lnB>
                    <a:solidFill>
                      <a:srgbClr val="15C48B"/>
                    </a:solidFill>
                  </a:tcPr>
                </a:tc>
                <a:tc>
                  <a:txBody>
                    <a:bodyPr/>
                    <a:lstStyle/>
                    <a:p>
                      <a:pPr algn="ctr" fontAlgn="ctr"/>
                      <a:r>
                        <a:rPr lang="en-US" sz="1400" b="1" u="none" strike="noStrike">
                          <a:effectLst/>
                        </a:rPr>
                        <a:t>Strengths</a:t>
                      </a:r>
                      <a:endParaRPr lang="en-IN" sz="1400" b="1" i="0" u="none" strike="noStrike">
                        <a:solidFill>
                          <a:srgbClr val="000000"/>
                        </a:solidFill>
                        <a:effectLst/>
                        <a:latin typeface="Times New Roman" panose="02020603050405020304" pitchFamily="18" charset="0"/>
                      </a:endParaRPr>
                    </a:p>
                  </a:txBody>
                  <a:tcPr marL="7951" marR="7951" marT="7951" marB="0" anchor="ctr">
                    <a:lnB w="12700" cmpd="sng">
                      <a:noFill/>
                    </a:lnB>
                    <a:solidFill>
                      <a:srgbClr val="15C48B"/>
                    </a:solidFill>
                  </a:tcPr>
                </a:tc>
                <a:tc>
                  <a:txBody>
                    <a:bodyPr/>
                    <a:lstStyle/>
                    <a:p>
                      <a:pPr algn="ctr" fontAlgn="ctr"/>
                      <a:r>
                        <a:rPr lang="en-US" sz="1400" b="1" u="none" strike="noStrike">
                          <a:effectLst/>
                        </a:rPr>
                        <a:t>Competitive Edge</a:t>
                      </a:r>
                      <a:endParaRPr lang="en-IN" sz="1400" b="1" i="0" u="none" strike="noStrike">
                        <a:solidFill>
                          <a:srgbClr val="000000"/>
                        </a:solidFill>
                        <a:effectLst/>
                        <a:latin typeface="Times New Roman" panose="02020603050405020304" pitchFamily="18" charset="0"/>
                      </a:endParaRPr>
                    </a:p>
                  </a:txBody>
                  <a:tcPr marL="7951" marR="7951" marT="7951" marB="0" anchor="ctr">
                    <a:lnB w="12700" cmpd="sng">
                      <a:noFill/>
                    </a:lnB>
                    <a:solidFill>
                      <a:srgbClr val="15C48B"/>
                    </a:solidFill>
                  </a:tcPr>
                </a:tc>
                <a:extLst>
                  <a:ext uri="{0D108BD9-81ED-4DB2-BD59-A6C34878D82A}">
                    <a16:rowId xmlns:a16="http://schemas.microsoft.com/office/drawing/2014/main" val="928975297"/>
                  </a:ext>
                </a:extLst>
              </a:tr>
              <a:tr h="942133">
                <a:tc>
                  <a:txBody>
                    <a:bodyPr/>
                    <a:lstStyle/>
                    <a:p>
                      <a:pPr algn="ctr" fontAlgn="ctr"/>
                      <a:r>
                        <a:rPr lang="en-US" sz="1300" u="none" strike="noStrike">
                          <a:effectLst/>
                        </a:rPr>
                        <a:t>Amazon Web Services (AWS)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Comprehensive AI/ML tools like SageMaker, Rekognition, and Personalize.</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Retail expertise as the backbone of Amazon; cost-efficient and scalable AI services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47365714"/>
                  </a:ext>
                </a:extLst>
              </a:tr>
              <a:tr h="942133">
                <a:tc>
                  <a:txBody>
                    <a:bodyPr/>
                    <a:lstStyle/>
                    <a:p>
                      <a:pPr algn="ctr" fontAlgn="ctr"/>
                      <a:r>
                        <a:rPr lang="en-US" sz="1300" u="none" strike="noStrike">
                          <a:effectLst/>
                        </a:rPr>
                        <a:t>Google Cloud Platform (GCP)</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Tools like Vertex AI, AutoML, and BigQuery ML for personalization and data analytics.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Advanced NLP and search technologies tailored for retail and supply chain</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40785676"/>
                  </a:ext>
                </a:extLst>
              </a:tr>
              <a:tr h="942133">
                <a:tc>
                  <a:txBody>
                    <a:bodyPr/>
                    <a:lstStyle/>
                    <a:p>
                      <a:pPr algn="ctr" fontAlgn="ctr"/>
                      <a:r>
                        <a:rPr lang="en-US" sz="1300" u="none" strike="noStrike">
                          <a:effectLst/>
                        </a:rPr>
                        <a:t>Microsoft Azure</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Azure Machine Learning, Cognitive Services, and ERP integration through Dynamics 365.</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Seamless integration with enterprise ecosystems and real-time analytics​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90214670"/>
                  </a:ext>
                </a:extLst>
              </a:tr>
              <a:tr h="942133">
                <a:tc>
                  <a:txBody>
                    <a:bodyPr/>
                    <a:lstStyle/>
                    <a:p>
                      <a:pPr algn="ctr" fontAlgn="ctr"/>
                      <a:r>
                        <a:rPr lang="en-US" sz="1300" u="none" strike="noStrike">
                          <a:effectLst/>
                        </a:rPr>
                        <a:t>SAP AI Solutions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AI-enabled ERP, supply chain optimization, and business process integration.</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Unified AI solutions tailored to large-scale retail operations​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7160691"/>
                  </a:ext>
                </a:extLst>
              </a:tr>
              <a:tr h="942133">
                <a:tc>
                  <a:txBody>
                    <a:bodyPr/>
                    <a:lstStyle/>
                    <a:p>
                      <a:pPr algn="ctr" fontAlgn="ctr"/>
                      <a:r>
                        <a:rPr lang="en-US" sz="1300" u="none" strike="noStrike">
                          <a:effectLst/>
                        </a:rPr>
                        <a:t>OpenAI Solutions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Generative AI models like ChatGPT for conversational shopping and dynamic recommendations.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Flexibility for integration into various retail platforms, including startups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2785072"/>
                  </a:ext>
                </a:extLst>
              </a:tr>
              <a:tr h="942133">
                <a:tc>
                  <a:txBody>
                    <a:bodyPr/>
                    <a:lstStyle/>
                    <a:p>
                      <a:pPr algn="ctr" fontAlgn="ctr"/>
                      <a:r>
                        <a:rPr lang="en-US" sz="1300" u="none" strike="noStrike">
                          <a:effectLst/>
                        </a:rPr>
                        <a:t>Retail AI Startups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Focus on niche applications like visual search (ViSenze), personalized marketing (Algonomy).</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300" u="none" strike="noStrike">
                          <a:effectLst/>
                        </a:rPr>
                        <a:t>Specialized, agile solutions for specific retail challenges​</a:t>
                      </a:r>
                      <a:endParaRPr lang="en-IN" sz="1300" b="0" i="0" u="none" strike="noStrike">
                        <a:solidFill>
                          <a:srgbClr val="000000"/>
                        </a:solidFill>
                        <a:effectLst/>
                        <a:latin typeface="Times New Roman" panose="02020603050405020304" pitchFamily="18" charset="0"/>
                      </a:endParaRPr>
                    </a:p>
                  </a:txBody>
                  <a:tcPr marL="7951" marR="7951" marT="7951" marB="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30196979"/>
                  </a:ext>
                </a:extLst>
              </a:tr>
            </a:tbl>
          </a:graphicData>
        </a:graphic>
      </p:graphicFrame>
      <p:sp>
        <p:nvSpPr>
          <p:cNvPr id="4" name="TextBox 3">
            <a:extLst>
              <a:ext uri="{FF2B5EF4-FFF2-40B4-BE49-F238E27FC236}">
                <a16:creationId xmlns:a16="http://schemas.microsoft.com/office/drawing/2014/main" id="{867D65E8-5419-CBD1-B226-B47F79E70FC8}"/>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Competitor Analysis</a:t>
            </a:r>
          </a:p>
        </p:txBody>
      </p:sp>
      <p:pic>
        <p:nvPicPr>
          <p:cNvPr id="5" name="Picture 4">
            <a:extLst>
              <a:ext uri="{FF2B5EF4-FFF2-40B4-BE49-F238E27FC236}">
                <a16:creationId xmlns:a16="http://schemas.microsoft.com/office/drawing/2014/main" id="{54532101-6727-55DD-7355-7421ED8097BD}"/>
              </a:ext>
            </a:extLst>
          </p:cNvPr>
          <p:cNvPicPr>
            <a:picLocks noChangeAspect="1"/>
          </p:cNvPicPr>
          <p:nvPr/>
        </p:nvPicPr>
        <p:blipFill>
          <a:blip r:embed="rId2"/>
          <a:stretch>
            <a:fillRect/>
          </a:stretch>
        </p:blipFill>
        <p:spPr>
          <a:xfrm>
            <a:off x="11360185" y="-77777"/>
            <a:ext cx="831815" cy="633534"/>
          </a:xfrm>
          <a:prstGeom prst="rect">
            <a:avLst/>
          </a:prstGeom>
        </p:spPr>
      </p:pic>
    </p:spTree>
    <p:extLst>
      <p:ext uri="{BB962C8B-B14F-4D97-AF65-F5344CB8AC3E}">
        <p14:creationId xmlns:p14="http://schemas.microsoft.com/office/powerpoint/2010/main" val="2922851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FFC9FB-8DE3-4069-133A-A8C09A7F342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A313645-94B1-EFA7-E734-0A9830F1981A}"/>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Product Life Cycle Management</a:t>
            </a:r>
          </a:p>
        </p:txBody>
      </p:sp>
      <p:pic>
        <p:nvPicPr>
          <p:cNvPr id="2" name="Picture 1">
            <a:extLst>
              <a:ext uri="{FF2B5EF4-FFF2-40B4-BE49-F238E27FC236}">
                <a16:creationId xmlns:a16="http://schemas.microsoft.com/office/drawing/2014/main" id="{0ABE19B1-A26E-1384-EE15-4DF1B1A7CD56}"/>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6" name="Picture 5">
            <a:extLst>
              <a:ext uri="{FF2B5EF4-FFF2-40B4-BE49-F238E27FC236}">
                <a16:creationId xmlns:a16="http://schemas.microsoft.com/office/drawing/2014/main" id="{C7CD7A38-3023-F2F3-2E85-5F4F186034A5}"/>
              </a:ext>
            </a:extLst>
          </p:cNvPr>
          <p:cNvPicPr>
            <a:picLocks noChangeAspect="1"/>
          </p:cNvPicPr>
          <p:nvPr/>
        </p:nvPicPr>
        <p:blipFill>
          <a:blip r:embed="rId3"/>
          <a:stretch>
            <a:fillRect/>
          </a:stretch>
        </p:blipFill>
        <p:spPr>
          <a:xfrm>
            <a:off x="0" y="2791902"/>
            <a:ext cx="6793514" cy="3990606"/>
          </a:xfrm>
          <a:prstGeom prst="rect">
            <a:avLst/>
          </a:prstGeom>
        </p:spPr>
      </p:pic>
      <p:sp>
        <p:nvSpPr>
          <p:cNvPr id="9" name="TextBox 8">
            <a:extLst>
              <a:ext uri="{FF2B5EF4-FFF2-40B4-BE49-F238E27FC236}">
                <a16:creationId xmlns:a16="http://schemas.microsoft.com/office/drawing/2014/main" id="{3CEB4628-71AC-88F3-12BD-1310A4E0703D}"/>
              </a:ext>
            </a:extLst>
          </p:cNvPr>
          <p:cNvSpPr txBox="1"/>
          <p:nvPr/>
        </p:nvSpPr>
        <p:spPr>
          <a:xfrm>
            <a:off x="137886" y="711268"/>
            <a:ext cx="6429828" cy="2080634"/>
          </a:xfrm>
          <a:prstGeom prst="rect">
            <a:avLst/>
          </a:prstGeom>
          <a:solidFill>
            <a:schemeClr val="bg1">
              <a:lumMod val="95000"/>
            </a:schemeClr>
          </a:solidFill>
        </p:spPr>
        <p:txBody>
          <a:bodyPr wrap="square">
            <a:spAutoFit/>
          </a:bodyPr>
          <a:lstStyle/>
          <a:p>
            <a:pPr>
              <a:lnSpc>
                <a:spcPct val="115000"/>
              </a:lnSpc>
              <a:spcAft>
                <a:spcPts val="800"/>
              </a:spcAft>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Its lifecycle as an internal product has reached a maturity phase, characterized by widespread adoption across Walmart's internal systems. This maturity is reflected in several ways:</a:t>
            </a:r>
          </a:p>
          <a:p>
            <a:pPr marL="342900" lvl="0" indent="-342900">
              <a:lnSpc>
                <a:spcPct val="115000"/>
              </a:lnSpc>
              <a:buFont typeface="Symbol" pitchFamily="2" charset="2"/>
              <a:buChar char=""/>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Adoption Across Teams</a:t>
            </a:r>
          </a:p>
          <a:p>
            <a:pPr marL="342900" lvl="0" indent="-342900">
              <a:lnSpc>
                <a:spcPct val="115000"/>
              </a:lnSpc>
              <a:buFont typeface="Symbol" pitchFamily="2" charset="2"/>
              <a:buChar char=""/>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Increasing Feature Adoption</a:t>
            </a:r>
          </a:p>
          <a:p>
            <a:pPr marL="342900" lvl="0" indent="-342900">
              <a:lnSpc>
                <a:spcPct val="115000"/>
              </a:lnSpc>
              <a:buFont typeface="Symbol" pitchFamily="2" charset="2"/>
              <a:buChar char=""/>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Stagnation in innovation.</a:t>
            </a:r>
          </a:p>
        </p:txBody>
      </p:sp>
      <p:sp>
        <p:nvSpPr>
          <p:cNvPr id="11" name="TextBox 10">
            <a:extLst>
              <a:ext uri="{FF2B5EF4-FFF2-40B4-BE49-F238E27FC236}">
                <a16:creationId xmlns:a16="http://schemas.microsoft.com/office/drawing/2014/main" id="{6C088A47-EBFA-CA98-FFE4-F771318E3FC3}"/>
              </a:ext>
            </a:extLst>
          </p:cNvPr>
          <p:cNvSpPr txBox="1"/>
          <p:nvPr/>
        </p:nvSpPr>
        <p:spPr>
          <a:xfrm>
            <a:off x="7158300" y="709026"/>
            <a:ext cx="4743414" cy="5892447"/>
          </a:xfrm>
          <a:prstGeom prst="rect">
            <a:avLst/>
          </a:prstGeom>
          <a:noFill/>
        </p:spPr>
        <p:txBody>
          <a:bodyPr wrap="square">
            <a:spAutoFit/>
          </a:bodyPr>
          <a:lstStyle/>
          <a:p>
            <a:pPr>
              <a:lnSpc>
                <a:spcPct val="115000"/>
              </a:lnSpc>
              <a:spcAft>
                <a:spcPts val="800"/>
              </a:spcAft>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If Walmart decides to launch Element as an external product, the lifecycle must restart at the introduction phase. This requires:</a:t>
            </a:r>
          </a:p>
          <a:p>
            <a:pPr marL="342900" lvl="0" indent="-342900">
              <a:lnSpc>
                <a:spcPct val="115000"/>
              </a:lnSpc>
              <a:buFont typeface="+mj-lt"/>
              <a:buAutoNum type="arabicPeriod"/>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Identifying target customers and market segments.</a:t>
            </a:r>
          </a:p>
          <a:p>
            <a:pPr marL="342900" lvl="0" indent="-342900">
              <a:lnSpc>
                <a:spcPct val="115000"/>
              </a:lnSpc>
              <a:buFont typeface="+mj-lt"/>
              <a:buAutoNum type="arabicPeriod"/>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Refining the platform for external usability, such as user-friendly interfaces and support infrastructure.</a:t>
            </a:r>
          </a:p>
          <a:p>
            <a:pPr marL="342900" lvl="0" indent="-342900">
              <a:lnSpc>
                <a:spcPct val="115000"/>
              </a:lnSpc>
              <a:spcAft>
                <a:spcPts val="800"/>
              </a:spcAft>
              <a:buFont typeface="+mj-lt"/>
              <a:buAutoNum type="arabicPeriod"/>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Establishing branding, pricing models, and marketing strategies to position the product competitively in the market.</a:t>
            </a:r>
          </a:p>
          <a:p>
            <a:pPr marL="342900" lvl="0" indent="-342900">
              <a:lnSpc>
                <a:spcPct val="115000"/>
              </a:lnSpc>
              <a:spcAft>
                <a:spcPts val="800"/>
              </a:spcAft>
              <a:buFont typeface="+mj-lt"/>
              <a:buAutoNum type="arabicPeriod"/>
            </a:pPr>
            <a:endParaRPr lang="en-IN" kern="100">
              <a:latin typeface="Times New Roman" panose="02020603050405020304" pitchFamily="18" charset="0"/>
              <a:ea typeface="Aptos" panose="020B0004020202020204" pitchFamily="34" charset="0"/>
              <a:cs typeface="Times New Roman" panose="02020603050405020304" pitchFamily="18" charset="0"/>
            </a:endParaRPr>
          </a:p>
          <a:p>
            <a:pPr>
              <a:lnSpc>
                <a:spcPct val="115000"/>
              </a:lnSpc>
              <a:spcAft>
                <a:spcPts val="800"/>
              </a:spcAft>
            </a:pPr>
            <a:r>
              <a:rPr lang="en-IN" sz="1800" kern="100">
                <a:effectLst/>
                <a:latin typeface="Times New Roman" panose="02020603050405020304" pitchFamily="18" charset="0"/>
                <a:ea typeface="Aptos" panose="020B0004020202020204" pitchFamily="34" charset="0"/>
                <a:cs typeface="Times New Roman" panose="02020603050405020304" pitchFamily="18" charset="0"/>
              </a:rPr>
              <a:t>Such a transformation demands iterative development and market testing to ensure Element aligns with external customer needs while retaining its competitive edge.</a:t>
            </a:r>
          </a:p>
          <a:p>
            <a:pPr lvl="0">
              <a:lnSpc>
                <a:spcPct val="115000"/>
              </a:lnSpc>
              <a:spcAft>
                <a:spcPts val="800"/>
              </a:spcAft>
            </a:pP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558976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68A83-8949-16B1-75D4-775941CD374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E182473-197C-8332-46EF-0D08DB1D0D57}"/>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Recommendations</a:t>
            </a:r>
          </a:p>
        </p:txBody>
      </p:sp>
      <p:pic>
        <p:nvPicPr>
          <p:cNvPr id="6" name="Picture 5">
            <a:extLst>
              <a:ext uri="{FF2B5EF4-FFF2-40B4-BE49-F238E27FC236}">
                <a16:creationId xmlns:a16="http://schemas.microsoft.com/office/drawing/2014/main" id="{D3CA9661-360E-53E6-E061-8B135F5C97F2}"/>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9" name="Picture 8" descr="Big and small arrows">
            <a:extLst>
              <a:ext uri="{FF2B5EF4-FFF2-40B4-BE49-F238E27FC236}">
                <a16:creationId xmlns:a16="http://schemas.microsoft.com/office/drawing/2014/main" id="{F035ECE9-ABBB-3913-673E-D3F86B1CC889}"/>
              </a:ext>
            </a:extLst>
          </p:cNvPr>
          <p:cNvPicPr>
            <a:picLocks noChangeAspect="1"/>
          </p:cNvPicPr>
          <p:nvPr/>
        </p:nvPicPr>
        <p:blipFill>
          <a:blip r:embed="rId3"/>
          <a:stretch>
            <a:fillRect/>
          </a:stretch>
        </p:blipFill>
        <p:spPr>
          <a:xfrm>
            <a:off x="0" y="1582639"/>
            <a:ext cx="4142232" cy="3693449"/>
          </a:xfrm>
          <a:prstGeom prst="rect">
            <a:avLst/>
          </a:prstGeom>
        </p:spPr>
      </p:pic>
      <p:sp>
        <p:nvSpPr>
          <p:cNvPr id="10" name="TextBox 9">
            <a:extLst>
              <a:ext uri="{FF2B5EF4-FFF2-40B4-BE49-F238E27FC236}">
                <a16:creationId xmlns:a16="http://schemas.microsoft.com/office/drawing/2014/main" id="{9125B1FD-18E1-5165-C150-522D1C43F4B4}"/>
              </a:ext>
            </a:extLst>
          </p:cNvPr>
          <p:cNvSpPr txBox="1"/>
          <p:nvPr/>
        </p:nvSpPr>
        <p:spPr>
          <a:xfrm>
            <a:off x="4224528" y="709026"/>
            <a:ext cx="7967472" cy="5632311"/>
          </a:xfrm>
          <a:prstGeom prst="rect">
            <a:avLst/>
          </a:prstGeom>
          <a:noFill/>
        </p:spPr>
        <p:txBody>
          <a:bodyPr wrap="square" lIns="91440" tIns="45720" rIns="91440" bIns="45720" rtlCol="0" anchor="t">
            <a:spAutoFit/>
          </a:bodyPr>
          <a:lstStyle/>
          <a:p>
            <a:pPr>
              <a:buFont typeface="Arial" panose="020B0604020202020204" pitchFamily="34" charset="0"/>
              <a:buChar char="•"/>
            </a:pPr>
            <a:r>
              <a:rPr lang="en-IN">
                <a:ea typeface="+mn-lt"/>
                <a:cs typeface="+mn-lt"/>
              </a:rPr>
              <a:t>Considering the well-versed people with Walmart Element and the costs incurred for revamping the existing solution, we recommend the </a:t>
            </a:r>
            <a:r>
              <a:rPr lang="en-IN" b="1">
                <a:ea typeface="+mn-lt"/>
                <a:cs typeface="+mn-lt"/>
              </a:rPr>
              <a:t>product should be continued for internal usage</a:t>
            </a:r>
            <a:r>
              <a:rPr lang="en-IN">
                <a:ea typeface="+mn-lt"/>
                <a:cs typeface="+mn-lt"/>
              </a:rPr>
              <a:t>.</a:t>
            </a:r>
            <a:endParaRPr lang="en-IN" b="1">
              <a:ea typeface="+mn-lt"/>
              <a:cs typeface="+mn-lt"/>
            </a:endParaRPr>
          </a:p>
          <a:p>
            <a:pPr>
              <a:buFont typeface="Arial" panose="020B0604020202020204" pitchFamily="34" charset="0"/>
              <a:buChar char="•"/>
            </a:pPr>
            <a:endParaRPr lang="en-IN" b="1">
              <a:ea typeface="+mn-lt"/>
              <a:cs typeface="+mn-lt"/>
            </a:endParaRPr>
          </a:p>
          <a:p>
            <a:pPr>
              <a:buFont typeface="Arial" panose="020B0604020202020204" pitchFamily="34" charset="0"/>
              <a:buChar char="•"/>
            </a:pPr>
            <a:r>
              <a:rPr lang="en-IN">
                <a:ea typeface="+mn-lt"/>
                <a:cs typeface="+mn-lt"/>
              </a:rPr>
              <a:t>Start with niche markets like </a:t>
            </a:r>
            <a:r>
              <a:rPr lang="en-IN" b="1">
                <a:ea typeface="+mn-lt"/>
                <a:cs typeface="+mn-lt"/>
              </a:rPr>
              <a:t>Walmart’s suppliers in retail or e-commerce </a:t>
            </a:r>
            <a:r>
              <a:rPr lang="en-IN">
                <a:ea typeface="+mn-lt"/>
                <a:cs typeface="+mn-lt"/>
              </a:rPr>
              <a:t>which would </a:t>
            </a:r>
            <a:r>
              <a:rPr lang="en-IN" b="1">
                <a:ea typeface="+mn-lt"/>
                <a:cs typeface="+mn-lt"/>
              </a:rPr>
              <a:t>enhance relationships</a:t>
            </a:r>
            <a:r>
              <a:rPr lang="en-IN">
                <a:ea typeface="+mn-lt"/>
                <a:cs typeface="+mn-lt"/>
              </a:rPr>
              <a:t>, build case studies, and expand to adjacent industries for smooth adoption.</a:t>
            </a:r>
            <a:endParaRPr lang="en-IN"/>
          </a:p>
          <a:p>
            <a:pPr>
              <a:buFont typeface="Arial" panose="020B0604020202020204" pitchFamily="34" charset="0"/>
              <a:buChar char="•"/>
            </a:pPr>
            <a:endParaRPr lang="en-IN"/>
          </a:p>
          <a:p>
            <a:pPr>
              <a:buFont typeface="Arial" panose="020B0604020202020204" pitchFamily="34" charset="0"/>
              <a:buChar char="•"/>
            </a:pPr>
            <a:r>
              <a:rPr lang="en-IN" b="1">
                <a:ea typeface="+mn-lt"/>
                <a:cs typeface="+mn-lt"/>
              </a:rPr>
              <a:t>Pricing with Metering as a Service</a:t>
            </a:r>
            <a:r>
              <a:rPr lang="en-IN">
                <a:ea typeface="+mn-lt"/>
                <a:cs typeface="+mn-lt"/>
              </a:rPr>
              <a:t>: Implement </a:t>
            </a:r>
            <a:r>
              <a:rPr lang="en-IN" b="1">
                <a:ea typeface="+mn-lt"/>
                <a:cs typeface="+mn-lt"/>
              </a:rPr>
              <a:t>usage-based pricing</a:t>
            </a:r>
            <a:r>
              <a:rPr lang="en-IN">
                <a:ea typeface="+mn-lt"/>
                <a:cs typeface="+mn-lt"/>
              </a:rPr>
              <a:t> with flexible tiers, tracking consumption metrics for transparent billing and cost optimization.</a:t>
            </a:r>
            <a:endParaRPr lang="en-IN"/>
          </a:p>
          <a:p>
            <a:pPr>
              <a:buFont typeface="Arial" panose="020B0604020202020204" pitchFamily="34" charset="0"/>
              <a:buChar char="•"/>
            </a:pPr>
            <a:endParaRPr lang="en-IN"/>
          </a:p>
          <a:p>
            <a:pPr>
              <a:buFont typeface="Arial" panose="020B0604020202020204" pitchFamily="34" charset="0"/>
              <a:buChar char="•"/>
            </a:pPr>
            <a:r>
              <a:rPr lang="en-IN" b="1">
                <a:ea typeface="+mn-lt"/>
                <a:cs typeface="+mn-lt"/>
              </a:rPr>
              <a:t>Generative AI</a:t>
            </a:r>
            <a:r>
              <a:rPr lang="en-IN">
                <a:ea typeface="+mn-lt"/>
                <a:cs typeface="+mn-lt"/>
              </a:rPr>
              <a:t>: Integrate AI tools that allow </a:t>
            </a:r>
            <a:r>
              <a:rPr lang="en-IN" b="1">
                <a:ea typeface="+mn-lt"/>
                <a:cs typeface="+mn-lt"/>
              </a:rPr>
              <a:t>businesses to customize models</a:t>
            </a:r>
            <a:r>
              <a:rPr lang="en-IN">
                <a:ea typeface="+mn-lt"/>
                <a:cs typeface="+mn-lt"/>
              </a:rPr>
              <a:t> for specific tasks like inventory or demand forecasting, enhancing automation.</a:t>
            </a:r>
            <a:endParaRPr lang="en-IN"/>
          </a:p>
          <a:p>
            <a:pPr>
              <a:buFont typeface="Arial" panose="020B0604020202020204" pitchFamily="34" charset="0"/>
              <a:buChar char="•"/>
            </a:pPr>
            <a:endParaRPr lang="en-IN"/>
          </a:p>
          <a:p>
            <a:pPr>
              <a:buFont typeface="Arial" panose="020B0604020202020204" pitchFamily="34" charset="0"/>
              <a:buChar char="•"/>
            </a:pPr>
            <a:r>
              <a:rPr lang="en-IN" b="1">
                <a:ea typeface="+mn-lt"/>
                <a:cs typeface="+mn-lt"/>
              </a:rPr>
              <a:t>Domain-Specific ML Models</a:t>
            </a:r>
            <a:r>
              <a:rPr lang="en-IN">
                <a:ea typeface="+mn-lt"/>
                <a:cs typeface="+mn-lt"/>
              </a:rPr>
              <a:t>: Offer </a:t>
            </a:r>
            <a:r>
              <a:rPr lang="en-IN" b="1">
                <a:ea typeface="+mn-lt"/>
                <a:cs typeface="+mn-lt"/>
              </a:rPr>
              <a:t>pre-trained, industry-specific ML models</a:t>
            </a:r>
            <a:r>
              <a:rPr lang="en-IN">
                <a:ea typeface="+mn-lt"/>
                <a:cs typeface="+mn-lt"/>
              </a:rPr>
              <a:t> as APIs to</a:t>
            </a:r>
            <a:r>
              <a:rPr lang="en-IN" b="1">
                <a:ea typeface="+mn-lt"/>
                <a:cs typeface="+mn-lt"/>
              </a:rPr>
              <a:t> simplify integration</a:t>
            </a:r>
            <a:r>
              <a:rPr lang="en-IN">
                <a:ea typeface="+mn-lt"/>
                <a:cs typeface="+mn-lt"/>
              </a:rPr>
              <a:t> and speed time-to-value.</a:t>
            </a:r>
            <a:endParaRPr lang="en-IN"/>
          </a:p>
          <a:p>
            <a:endParaRPr lang="en-IN"/>
          </a:p>
          <a:p>
            <a:pPr>
              <a:buFont typeface="Arial" panose="020B0604020202020204" pitchFamily="34" charset="0"/>
              <a:buChar char="•"/>
            </a:pPr>
            <a:r>
              <a:rPr lang="en-IN" b="1">
                <a:ea typeface="+mn-lt"/>
                <a:cs typeface="+mn-lt"/>
              </a:rPr>
              <a:t>Partnerships and Ecosystem</a:t>
            </a:r>
            <a:r>
              <a:rPr lang="en-IN">
                <a:ea typeface="+mn-lt"/>
                <a:cs typeface="+mn-lt"/>
              </a:rPr>
              <a:t>: Partner with cloud providers and consultants to </a:t>
            </a:r>
            <a:r>
              <a:rPr lang="en-IN" b="1">
                <a:ea typeface="+mn-lt"/>
                <a:cs typeface="+mn-lt"/>
              </a:rPr>
              <a:t>extend functionality </a:t>
            </a:r>
            <a:r>
              <a:rPr lang="en-IN">
                <a:ea typeface="+mn-lt"/>
                <a:cs typeface="+mn-lt"/>
              </a:rPr>
              <a:t>and help businesses </a:t>
            </a:r>
            <a:r>
              <a:rPr lang="en-IN" b="1">
                <a:ea typeface="+mn-lt"/>
                <a:cs typeface="+mn-lt"/>
              </a:rPr>
              <a:t>integrate</a:t>
            </a:r>
            <a:r>
              <a:rPr lang="en-IN">
                <a:ea typeface="+mn-lt"/>
                <a:cs typeface="+mn-lt"/>
              </a:rPr>
              <a:t> Element.</a:t>
            </a:r>
            <a:endParaRPr lang="en-IN"/>
          </a:p>
        </p:txBody>
      </p:sp>
    </p:spTree>
    <p:extLst>
      <p:ext uri="{BB962C8B-B14F-4D97-AF65-F5344CB8AC3E}">
        <p14:creationId xmlns:p14="http://schemas.microsoft.com/office/powerpoint/2010/main" val="3517949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Walmart's Element: A machine learning platform like no other">
            <a:extLst>
              <a:ext uri="{FF2B5EF4-FFF2-40B4-BE49-F238E27FC236}">
                <a16:creationId xmlns:a16="http://schemas.microsoft.com/office/drawing/2014/main" id="{75EB02FA-751C-E2B4-C457-136CA7D5E182}"/>
              </a:ext>
            </a:extLst>
          </p:cNvPr>
          <p:cNvPicPr>
            <a:picLocks noChangeAspect="1" noChangeArrowheads="1"/>
          </p:cNvPicPr>
          <p:nvPr/>
        </p:nvPicPr>
        <p:blipFill>
          <a:blip r:embed="rId2">
            <a:alphaModFix amt="29000"/>
            <a:extLst>
              <a:ext uri="{BEBA8EAE-BF5A-486C-A8C5-ECC9F3942E4B}">
                <a14:imgProps xmlns:a14="http://schemas.microsoft.com/office/drawing/2010/main">
                  <a14:imgLayer r:embed="rId3">
                    <a14:imgEffect>
                      <a14:saturation sat="197000"/>
                    </a14:imgEffect>
                  </a14:imgLayer>
                </a14:imgProps>
              </a:ext>
              <a:ext uri="{28A0092B-C50C-407E-A947-70E740481C1C}">
                <a14:useLocalDpi xmlns:a14="http://schemas.microsoft.com/office/drawing/2010/main" val="0"/>
              </a:ext>
            </a:extLst>
          </a:blip>
          <a:srcRect t="10476" r="-1" b="5547"/>
          <a:stretch/>
        </p:blipFill>
        <p:spPr bwMode="auto">
          <a:xfrm>
            <a:off x="0" y="10"/>
            <a:ext cx="12188930" cy="6857990"/>
          </a:xfrm>
          <a:prstGeom prst="rect">
            <a:avLst/>
          </a:prstGeom>
          <a:noFill/>
          <a:effectLst>
            <a:outerShdw blurRad="50800" dist="50800" dir="5400000" algn="ctr" rotWithShape="0">
              <a:srgbClr val="000000">
                <a:alpha val="46883"/>
              </a:srgb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E074F72-B9DC-44D5-0AB6-B5A279169B7F}"/>
              </a:ext>
            </a:extLst>
          </p:cNvPr>
          <p:cNvSpPr>
            <a:spLocks noGrp="1"/>
          </p:cNvSpPr>
          <p:nvPr>
            <p:ph type="title"/>
          </p:nvPr>
        </p:nvSpPr>
        <p:spPr>
          <a:xfrm>
            <a:off x="0" y="650135"/>
            <a:ext cx="12192000" cy="1705535"/>
          </a:xfrm>
          <a:solidFill>
            <a:schemeClr val="bg1">
              <a:lumMod val="95000"/>
            </a:schemeClr>
          </a:solidFill>
          <a:ln>
            <a:solidFill>
              <a:srgbClr val="15C48B"/>
            </a:solidFill>
          </a:ln>
        </p:spPr>
        <p:txBody>
          <a:bodyPr>
            <a:noAutofit/>
          </a:bodyPr>
          <a:lstStyle/>
          <a:p>
            <a:pPr>
              <a:lnSpc>
                <a:spcPct val="100000"/>
              </a:lnSpc>
            </a:pPr>
            <a:r>
              <a:rPr lang="en-IN" sz="2000">
                <a:effectLst/>
                <a:latin typeface="+mn-lt"/>
                <a:ea typeface="Aptos" panose="020B0004020202020204" pitchFamily="34" charset="0"/>
              </a:rPr>
              <a:t>Walmart Global Tech is Walmart's technology and innovation division, which is dedicated to advancing the company’s digital capabilities to improve retail experiences for customers and streamline operations</a:t>
            </a:r>
            <a:r>
              <a:rPr lang="en-IN" sz="2000">
                <a:effectLst/>
                <a:latin typeface="+mn-lt"/>
              </a:rPr>
              <a:t> </a:t>
            </a:r>
            <a:br>
              <a:rPr lang="en-IN" sz="2000">
                <a:effectLst/>
                <a:latin typeface="+mn-lt"/>
              </a:rPr>
            </a:br>
            <a:br>
              <a:rPr lang="en-IN" sz="2000">
                <a:effectLst/>
                <a:latin typeface="+mn-lt"/>
              </a:rPr>
            </a:br>
            <a:r>
              <a:rPr lang="en-IN" sz="2000">
                <a:effectLst/>
                <a:latin typeface="+mn-lt"/>
              </a:rPr>
              <a:t>Walmart Global tech leverages technologies like AI/ML, cloud, 5G, voice and computer vision to build technology in retail industry to make retail easier, smarter and more affordable </a:t>
            </a:r>
            <a:endParaRPr lang="en-US" sz="2000">
              <a:latin typeface="+mn-lt"/>
            </a:endParaRPr>
          </a:p>
        </p:txBody>
      </p:sp>
      <p:sp>
        <p:nvSpPr>
          <p:cNvPr id="3" name="Content Placeholder 2">
            <a:extLst>
              <a:ext uri="{FF2B5EF4-FFF2-40B4-BE49-F238E27FC236}">
                <a16:creationId xmlns:a16="http://schemas.microsoft.com/office/drawing/2014/main" id="{DF5E08BC-BF81-19EF-44D9-3F911BB23A90}"/>
              </a:ext>
            </a:extLst>
          </p:cNvPr>
          <p:cNvSpPr>
            <a:spLocks noGrp="1"/>
          </p:cNvSpPr>
          <p:nvPr>
            <p:ph idx="1"/>
          </p:nvPr>
        </p:nvSpPr>
        <p:spPr>
          <a:xfrm>
            <a:off x="283026" y="2530203"/>
            <a:ext cx="5535484" cy="1894004"/>
          </a:xfrm>
          <a:solidFill>
            <a:schemeClr val="bg1">
              <a:lumMod val="95000"/>
            </a:schemeClr>
          </a:solidFill>
        </p:spPr>
        <p:txBody>
          <a:bodyPr>
            <a:noAutofit/>
          </a:bodyPr>
          <a:lstStyle/>
          <a:p>
            <a:pPr>
              <a:lnSpc>
                <a:spcPct val="100000"/>
              </a:lnSpc>
              <a:buFont typeface="Wingdings" pitchFamily="2" charset="2"/>
              <a:buChar char="Ø"/>
            </a:pPr>
            <a:r>
              <a:rPr lang="en-US" sz="2000"/>
              <a:t>Walmart Element is a machine learning platform developed to leverage machine learning and AI in global operations.</a:t>
            </a:r>
          </a:p>
          <a:p>
            <a:pPr>
              <a:lnSpc>
                <a:spcPct val="100000"/>
              </a:lnSpc>
              <a:buFont typeface="Wingdings" pitchFamily="2" charset="2"/>
              <a:buChar char="Ø"/>
            </a:pPr>
            <a:r>
              <a:rPr lang="en-US" sz="2000"/>
              <a:t>Element drives effective productivity and efficiency across value chain</a:t>
            </a:r>
          </a:p>
        </p:txBody>
      </p:sp>
      <p:pic>
        <p:nvPicPr>
          <p:cNvPr id="4" name="Picture 3">
            <a:extLst>
              <a:ext uri="{FF2B5EF4-FFF2-40B4-BE49-F238E27FC236}">
                <a16:creationId xmlns:a16="http://schemas.microsoft.com/office/drawing/2014/main" id="{3C777D25-1FF8-9334-B8B4-8AAC587BDCCE}"/>
              </a:ext>
            </a:extLst>
          </p:cNvPr>
          <p:cNvPicPr>
            <a:picLocks noChangeAspect="1"/>
          </p:cNvPicPr>
          <p:nvPr/>
        </p:nvPicPr>
        <p:blipFill>
          <a:blip r:embed="rId4"/>
          <a:srcRect l="47012"/>
          <a:stretch/>
        </p:blipFill>
        <p:spPr>
          <a:xfrm>
            <a:off x="6612509" y="2355671"/>
            <a:ext cx="4976618" cy="4001586"/>
          </a:xfrm>
          <a:prstGeom prst="rect">
            <a:avLst/>
          </a:prstGeom>
        </p:spPr>
      </p:pic>
      <p:sp>
        <p:nvSpPr>
          <p:cNvPr id="6" name="TextBox 5">
            <a:extLst>
              <a:ext uri="{FF2B5EF4-FFF2-40B4-BE49-F238E27FC236}">
                <a16:creationId xmlns:a16="http://schemas.microsoft.com/office/drawing/2014/main" id="{1A40F87F-D3BC-8454-1073-B8E7407BEFDA}"/>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rtlCol="0">
            <a:spAutoFit/>
          </a:bodyPr>
          <a:lstStyle/>
          <a:p>
            <a:r>
              <a:rPr lang="en-US" sz="2200" b="1"/>
              <a:t>About Walmart Element</a:t>
            </a:r>
          </a:p>
        </p:txBody>
      </p:sp>
      <p:sp>
        <p:nvSpPr>
          <p:cNvPr id="7" name="TextBox 6">
            <a:extLst>
              <a:ext uri="{FF2B5EF4-FFF2-40B4-BE49-F238E27FC236}">
                <a16:creationId xmlns:a16="http://schemas.microsoft.com/office/drawing/2014/main" id="{0B8C59FC-D075-2971-1E5C-CCAEEBBA3620}"/>
              </a:ext>
            </a:extLst>
          </p:cNvPr>
          <p:cNvSpPr txBox="1"/>
          <p:nvPr/>
        </p:nvSpPr>
        <p:spPr>
          <a:xfrm>
            <a:off x="283026" y="4610453"/>
            <a:ext cx="5535484" cy="1938992"/>
          </a:xfrm>
          <a:prstGeom prst="rect">
            <a:avLst/>
          </a:prstGeom>
          <a:solidFill>
            <a:srgbClr val="80E9AE"/>
          </a:solidFill>
          <a:ln>
            <a:solidFill>
              <a:srgbClr val="15C48B"/>
            </a:solidFill>
          </a:ln>
        </p:spPr>
        <p:txBody>
          <a:bodyPr wrap="square" rtlCol="0">
            <a:spAutoFit/>
          </a:bodyPr>
          <a:lstStyle/>
          <a:p>
            <a:r>
              <a:rPr lang="en-US" sz="2000"/>
              <a:t>Walmart started Element due to the following challengers</a:t>
            </a:r>
          </a:p>
          <a:p>
            <a:pPr marL="285750" indent="-285750">
              <a:buFont typeface="Arial" panose="020B0604020202020204" pitchFamily="34" charset="0"/>
              <a:buChar char="•"/>
            </a:pPr>
            <a:r>
              <a:rPr lang="en-US" sz="2000"/>
              <a:t>Vendor lock-ins</a:t>
            </a:r>
          </a:p>
          <a:p>
            <a:pPr marL="285750" indent="-285750">
              <a:buFont typeface="Arial" panose="020B0604020202020204" pitchFamily="34" charset="0"/>
              <a:buChar char="•"/>
            </a:pPr>
            <a:r>
              <a:rPr lang="en-US" sz="2000"/>
              <a:t>Exorbitant license cost and fees</a:t>
            </a:r>
          </a:p>
          <a:p>
            <a:pPr marL="285750" indent="-285750">
              <a:buFont typeface="Arial" panose="020B0604020202020204" pitchFamily="34" charset="0"/>
              <a:buChar char="•"/>
            </a:pPr>
            <a:r>
              <a:rPr lang="en-US" sz="2000"/>
              <a:t>Limited availability and reliability </a:t>
            </a:r>
          </a:p>
          <a:p>
            <a:pPr marL="285750" indent="-285750">
              <a:buFont typeface="Arial" panose="020B0604020202020204" pitchFamily="34" charset="0"/>
              <a:buChar char="•"/>
            </a:pPr>
            <a:r>
              <a:rPr lang="en-US" sz="2000"/>
              <a:t>Customization issues</a:t>
            </a:r>
          </a:p>
        </p:txBody>
      </p:sp>
      <p:pic>
        <p:nvPicPr>
          <p:cNvPr id="9" name="Picture 8">
            <a:extLst>
              <a:ext uri="{FF2B5EF4-FFF2-40B4-BE49-F238E27FC236}">
                <a16:creationId xmlns:a16="http://schemas.microsoft.com/office/drawing/2014/main" id="{02DD1EBF-227E-797D-ED32-139108C52957}"/>
              </a:ext>
            </a:extLst>
          </p:cNvPr>
          <p:cNvPicPr>
            <a:picLocks noChangeAspect="1"/>
          </p:cNvPicPr>
          <p:nvPr/>
        </p:nvPicPr>
        <p:blipFill>
          <a:blip r:embed="rId5"/>
          <a:stretch>
            <a:fillRect/>
          </a:stretch>
        </p:blipFill>
        <p:spPr>
          <a:xfrm>
            <a:off x="11360185" y="-77777"/>
            <a:ext cx="831815" cy="633534"/>
          </a:xfrm>
          <a:prstGeom prst="rect">
            <a:avLst/>
          </a:prstGeom>
        </p:spPr>
      </p:pic>
    </p:spTree>
    <p:extLst>
      <p:ext uri="{BB962C8B-B14F-4D97-AF65-F5344CB8AC3E}">
        <p14:creationId xmlns:p14="http://schemas.microsoft.com/office/powerpoint/2010/main" val="3625247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599EC-1BB7-B396-68C7-B331D15A4DC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286BF9-0821-09D2-87FB-AA8E56B0AAB6}"/>
              </a:ext>
            </a:extLst>
          </p:cNvPr>
          <p:cNvSpPr>
            <a:spLocks noGrp="1"/>
          </p:cNvSpPr>
          <p:nvPr>
            <p:ph idx="1"/>
          </p:nvPr>
        </p:nvSpPr>
        <p:spPr>
          <a:xfrm>
            <a:off x="168827" y="1010247"/>
            <a:ext cx="4056746" cy="1612266"/>
          </a:xfrm>
          <a:solidFill>
            <a:schemeClr val="bg1">
              <a:lumMod val="95000"/>
            </a:schemeClr>
          </a:solidFill>
        </p:spPr>
        <p:txBody>
          <a:bodyPr>
            <a:noAutofit/>
          </a:bodyPr>
          <a:lstStyle/>
          <a:p>
            <a:pPr>
              <a:lnSpc>
                <a:spcPct val="100000"/>
              </a:lnSpc>
              <a:buFont typeface="Wingdings" pitchFamily="2" charset="2"/>
              <a:buChar char="Ø"/>
            </a:pPr>
            <a:r>
              <a:rPr lang="en-US" sz="2000"/>
              <a:t>Element helps simplify the adoption of AI/ML at scale.</a:t>
            </a:r>
          </a:p>
          <a:p>
            <a:pPr>
              <a:lnSpc>
                <a:spcPct val="100000"/>
              </a:lnSpc>
              <a:buFont typeface="Wingdings" pitchFamily="2" charset="2"/>
              <a:buChar char="Ø"/>
            </a:pPr>
            <a:r>
              <a:rPr lang="en-US" sz="2000"/>
              <a:t>This reduces time to market by deploying faster solutions.</a:t>
            </a:r>
          </a:p>
          <a:p>
            <a:pPr marL="0" indent="0">
              <a:lnSpc>
                <a:spcPct val="100000"/>
              </a:lnSpc>
              <a:buNone/>
            </a:pPr>
            <a:endParaRPr lang="en-US" sz="2000"/>
          </a:p>
          <a:p>
            <a:pPr>
              <a:lnSpc>
                <a:spcPct val="100000"/>
              </a:lnSpc>
              <a:buFont typeface="Wingdings" pitchFamily="2" charset="2"/>
              <a:buChar char="Ø"/>
            </a:pPr>
            <a:endParaRPr lang="en-US" sz="2000"/>
          </a:p>
        </p:txBody>
      </p:sp>
      <p:sp>
        <p:nvSpPr>
          <p:cNvPr id="6" name="TextBox 5">
            <a:extLst>
              <a:ext uri="{FF2B5EF4-FFF2-40B4-BE49-F238E27FC236}">
                <a16:creationId xmlns:a16="http://schemas.microsoft.com/office/drawing/2014/main" id="{286369E9-CC5F-7EBB-DCA1-7B68149DAD45}"/>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rtlCol="0">
            <a:spAutoFit/>
          </a:bodyPr>
          <a:lstStyle/>
          <a:p>
            <a:r>
              <a:rPr lang="en-US" sz="2200" b="1"/>
              <a:t>Accelerating innovation internally through Element</a:t>
            </a:r>
          </a:p>
        </p:txBody>
      </p:sp>
      <p:pic>
        <p:nvPicPr>
          <p:cNvPr id="9" name="Picture 8">
            <a:extLst>
              <a:ext uri="{FF2B5EF4-FFF2-40B4-BE49-F238E27FC236}">
                <a16:creationId xmlns:a16="http://schemas.microsoft.com/office/drawing/2014/main" id="{9CF60925-BE25-D163-1C10-CE9048A60CAD}"/>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10" name="Picture 9">
            <a:extLst>
              <a:ext uri="{FF2B5EF4-FFF2-40B4-BE49-F238E27FC236}">
                <a16:creationId xmlns:a16="http://schemas.microsoft.com/office/drawing/2014/main" id="{4E16401C-A0F7-0DDE-536B-0D1484276DCC}"/>
              </a:ext>
            </a:extLst>
          </p:cNvPr>
          <p:cNvPicPr>
            <a:picLocks noChangeAspect="1"/>
          </p:cNvPicPr>
          <p:nvPr/>
        </p:nvPicPr>
        <p:blipFill>
          <a:blip r:embed="rId3"/>
          <a:srcRect r="2051"/>
          <a:stretch/>
        </p:blipFill>
        <p:spPr>
          <a:xfrm>
            <a:off x="23745" y="3192981"/>
            <a:ext cx="5027225" cy="3584864"/>
          </a:xfrm>
          <a:prstGeom prst="rect">
            <a:avLst/>
          </a:prstGeom>
        </p:spPr>
      </p:pic>
      <p:pic>
        <p:nvPicPr>
          <p:cNvPr id="11" name="Picture 10">
            <a:extLst>
              <a:ext uri="{FF2B5EF4-FFF2-40B4-BE49-F238E27FC236}">
                <a16:creationId xmlns:a16="http://schemas.microsoft.com/office/drawing/2014/main" id="{EAAA5F2E-41B8-8081-CF55-0A5746450F1B}"/>
              </a:ext>
            </a:extLst>
          </p:cNvPr>
          <p:cNvPicPr>
            <a:picLocks noChangeAspect="1"/>
          </p:cNvPicPr>
          <p:nvPr/>
        </p:nvPicPr>
        <p:blipFill>
          <a:blip r:embed="rId4"/>
          <a:srcRect l="2022" r="2319"/>
          <a:stretch/>
        </p:blipFill>
        <p:spPr>
          <a:xfrm>
            <a:off x="5167086" y="3666801"/>
            <a:ext cx="7001168" cy="2637224"/>
          </a:xfrm>
          <a:prstGeom prst="rect">
            <a:avLst/>
          </a:prstGeom>
        </p:spPr>
      </p:pic>
      <p:pic>
        <p:nvPicPr>
          <p:cNvPr id="12" name="Picture 11">
            <a:extLst>
              <a:ext uri="{FF2B5EF4-FFF2-40B4-BE49-F238E27FC236}">
                <a16:creationId xmlns:a16="http://schemas.microsoft.com/office/drawing/2014/main" id="{DE5B332E-054E-F711-F0D2-88D3244B7952}"/>
              </a:ext>
            </a:extLst>
          </p:cNvPr>
          <p:cNvPicPr>
            <a:picLocks noChangeAspect="1"/>
          </p:cNvPicPr>
          <p:nvPr/>
        </p:nvPicPr>
        <p:blipFill>
          <a:blip r:embed="rId5"/>
          <a:stretch>
            <a:fillRect/>
          </a:stretch>
        </p:blipFill>
        <p:spPr>
          <a:xfrm>
            <a:off x="4419600" y="895171"/>
            <a:ext cx="7772400" cy="2038550"/>
          </a:xfrm>
          <a:prstGeom prst="rect">
            <a:avLst/>
          </a:prstGeom>
        </p:spPr>
      </p:pic>
    </p:spTree>
    <p:extLst>
      <p:ext uri="{BB962C8B-B14F-4D97-AF65-F5344CB8AC3E}">
        <p14:creationId xmlns:p14="http://schemas.microsoft.com/office/powerpoint/2010/main" val="2220555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599EC-1BB7-B396-68C7-B331D15A4DC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86369E9-CC5F-7EBB-DCA1-7B68149DAD45}"/>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Element ML Platform Deployment Architecture</a:t>
            </a:r>
          </a:p>
        </p:txBody>
      </p:sp>
      <p:pic>
        <p:nvPicPr>
          <p:cNvPr id="9" name="Picture 8">
            <a:extLst>
              <a:ext uri="{FF2B5EF4-FFF2-40B4-BE49-F238E27FC236}">
                <a16:creationId xmlns:a16="http://schemas.microsoft.com/office/drawing/2014/main" id="{9CF60925-BE25-D163-1C10-CE9048A60CAD}"/>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5" name="Picture 4" descr="A diagram of a machine learning platform&#10;&#10;Description automatically generated">
            <a:extLst>
              <a:ext uri="{FF2B5EF4-FFF2-40B4-BE49-F238E27FC236}">
                <a16:creationId xmlns:a16="http://schemas.microsoft.com/office/drawing/2014/main" id="{03206038-2E21-74B3-441A-7AD8EA72B18E}"/>
              </a:ext>
            </a:extLst>
          </p:cNvPr>
          <p:cNvPicPr>
            <a:picLocks noChangeAspect="1"/>
          </p:cNvPicPr>
          <p:nvPr/>
        </p:nvPicPr>
        <p:blipFill>
          <a:blip r:embed="rId3"/>
          <a:stretch>
            <a:fillRect/>
          </a:stretch>
        </p:blipFill>
        <p:spPr>
          <a:xfrm>
            <a:off x="294642" y="1184130"/>
            <a:ext cx="11226584" cy="4803505"/>
          </a:xfrm>
          <a:prstGeom prst="rect">
            <a:avLst/>
          </a:prstGeom>
        </p:spPr>
      </p:pic>
    </p:spTree>
    <p:extLst>
      <p:ext uri="{BB962C8B-B14F-4D97-AF65-F5344CB8AC3E}">
        <p14:creationId xmlns:p14="http://schemas.microsoft.com/office/powerpoint/2010/main" val="437659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12E7C-E6D1-46CB-C5C7-0EA5275A5E7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0C8B98-6696-628F-8806-382845264019}"/>
              </a:ext>
            </a:extLst>
          </p:cNvPr>
          <p:cNvSpPr>
            <a:spLocks noGrp="1"/>
          </p:cNvSpPr>
          <p:nvPr>
            <p:ph idx="1"/>
          </p:nvPr>
        </p:nvSpPr>
        <p:spPr>
          <a:xfrm>
            <a:off x="202861" y="555757"/>
            <a:ext cx="11573231" cy="1874517"/>
          </a:xfrm>
          <a:solidFill>
            <a:schemeClr val="bg1">
              <a:lumMod val="95000"/>
            </a:schemeClr>
          </a:solidFill>
        </p:spPr>
        <p:txBody>
          <a:bodyPr>
            <a:noAutofit/>
          </a:bodyPr>
          <a:lstStyle/>
          <a:p>
            <a:pPr marL="0" indent="0">
              <a:lnSpc>
                <a:spcPct val="150000"/>
              </a:lnSpc>
              <a:buNone/>
            </a:pPr>
            <a:r>
              <a:rPr lang="en-GB" sz="2400" b="1" kern="100">
                <a:solidFill>
                  <a:schemeClr val="accent3">
                    <a:lumMod val="75000"/>
                  </a:schemeClr>
                </a:solidFill>
                <a:effectLst/>
                <a:latin typeface="Times New Roman" panose="02020603050405020304" pitchFamily="18" charset="0"/>
                <a:ea typeface="Aptos" panose="020B0004020202020204" pitchFamily="34" charset="0"/>
                <a:cs typeface="Times New Roman" panose="02020603050405020304" pitchFamily="18" charset="0"/>
              </a:rPr>
              <a:t>Should Walmart keep Walmart Element as an internal tool to support its own operations, or should it commercialize the platform, making it available as a product for the external market?</a:t>
            </a:r>
            <a:endParaRPr lang="en-IN" sz="2400" b="1" kern="100">
              <a:solidFill>
                <a:schemeClr val="accent3">
                  <a:lumMod val="75000"/>
                </a:schemeClr>
              </a:solidFill>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50000"/>
              </a:lnSpc>
              <a:buNone/>
            </a:pPr>
            <a:endParaRPr lang="en-US" sz="2400">
              <a:solidFill>
                <a:schemeClr val="accent3">
                  <a:lumMod val="75000"/>
                </a:schemeClr>
              </a:solidFill>
            </a:endParaRPr>
          </a:p>
        </p:txBody>
      </p:sp>
      <p:sp>
        <p:nvSpPr>
          <p:cNvPr id="6" name="TextBox 5">
            <a:extLst>
              <a:ext uri="{FF2B5EF4-FFF2-40B4-BE49-F238E27FC236}">
                <a16:creationId xmlns:a16="http://schemas.microsoft.com/office/drawing/2014/main" id="{2C9A2EC8-1947-87D6-0709-5E6106F8F0F2}"/>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rtlCol="0">
            <a:spAutoFit/>
          </a:bodyPr>
          <a:lstStyle/>
          <a:p>
            <a:r>
              <a:rPr lang="en-US" sz="2200" b="1"/>
              <a:t>Problem Statement</a:t>
            </a:r>
          </a:p>
        </p:txBody>
      </p:sp>
      <p:pic>
        <p:nvPicPr>
          <p:cNvPr id="9" name="Picture 8">
            <a:extLst>
              <a:ext uri="{FF2B5EF4-FFF2-40B4-BE49-F238E27FC236}">
                <a16:creationId xmlns:a16="http://schemas.microsoft.com/office/drawing/2014/main" id="{5851F439-82AB-795E-5F68-799B37452CF8}"/>
              </a:ext>
            </a:extLst>
          </p:cNvPr>
          <p:cNvPicPr>
            <a:picLocks noChangeAspect="1"/>
          </p:cNvPicPr>
          <p:nvPr/>
        </p:nvPicPr>
        <p:blipFill>
          <a:blip r:embed="rId2"/>
          <a:stretch>
            <a:fillRect/>
          </a:stretch>
        </p:blipFill>
        <p:spPr>
          <a:xfrm>
            <a:off x="11360185" y="-77777"/>
            <a:ext cx="831815" cy="633534"/>
          </a:xfrm>
          <a:prstGeom prst="rect">
            <a:avLst/>
          </a:prstGeom>
        </p:spPr>
      </p:pic>
      <p:sp>
        <p:nvSpPr>
          <p:cNvPr id="4" name="TextBox 3">
            <a:extLst>
              <a:ext uri="{FF2B5EF4-FFF2-40B4-BE49-F238E27FC236}">
                <a16:creationId xmlns:a16="http://schemas.microsoft.com/office/drawing/2014/main" id="{5C20F7B9-B6B5-0D4D-F124-F1BD67DF9921}"/>
              </a:ext>
            </a:extLst>
          </p:cNvPr>
          <p:cNvSpPr txBox="1"/>
          <p:nvPr/>
        </p:nvSpPr>
        <p:spPr>
          <a:xfrm>
            <a:off x="181429" y="2430274"/>
            <a:ext cx="5786616" cy="4356834"/>
          </a:xfrm>
          <a:prstGeom prst="rect">
            <a:avLst/>
          </a:prstGeom>
          <a:noFill/>
          <a:ln w="28575">
            <a:solidFill>
              <a:srgbClr val="15C48B"/>
            </a:solidFill>
          </a:ln>
        </p:spPr>
        <p:txBody>
          <a:bodyPr wrap="square">
            <a:spAutoFit/>
          </a:bodyPr>
          <a:lstStyle/>
          <a:p>
            <a:pPr algn="ctr">
              <a:lnSpc>
                <a:spcPct val="150000"/>
              </a:lnSpc>
              <a:spcBef>
                <a:spcPts val="800"/>
              </a:spcBef>
              <a:spcAft>
                <a:spcPts val="400"/>
              </a:spcAft>
            </a:pPr>
            <a:r>
              <a:rPr lang="en-IN" sz="2000" b="1" kern="100">
                <a:solidFill>
                  <a:srgbClr val="15C48B"/>
                </a:solidFill>
                <a:effectLst/>
                <a:latin typeface="+mj-lt"/>
                <a:ea typeface="Times New Roman" panose="02020603050405020304" pitchFamily="18" charset="0"/>
                <a:cs typeface="Times New Roman" panose="02020603050405020304" pitchFamily="18" charset="0"/>
              </a:rPr>
              <a:t>Product Strategy</a:t>
            </a:r>
          </a:p>
          <a:p>
            <a:pPr>
              <a:lnSpc>
                <a:spcPct val="150000"/>
              </a:lnSpc>
              <a:spcAft>
                <a:spcPts val="800"/>
              </a:spcAft>
            </a:pPr>
            <a:r>
              <a:rPr lang="en-GB" sz="2000" kern="100">
                <a:effectLst/>
                <a:latin typeface="+mj-lt"/>
                <a:ea typeface="Aptos" panose="020B0004020202020204" pitchFamily="34" charset="0"/>
                <a:cs typeface="Times New Roman" panose="02020603050405020304" pitchFamily="18" charset="0"/>
              </a:rPr>
              <a:t>The product strategy for Walmart Element, should align with both Walmart’s broader business objectives and the potential market opportunity of the platform. The strategy needs to consider internal optimization, external commercialization, and customer-centricity. </a:t>
            </a:r>
            <a:endParaRPr lang="en-IN" sz="2000" kern="100">
              <a:effectLst/>
              <a:latin typeface="+mj-lt"/>
              <a:ea typeface="Aptos" panose="020B0004020202020204" pitchFamily="34" charset="0"/>
              <a:cs typeface="Times New Roman" panose="02020603050405020304" pitchFamily="18" charset="0"/>
            </a:endParaRPr>
          </a:p>
          <a:p>
            <a:pPr>
              <a:lnSpc>
                <a:spcPct val="150000"/>
              </a:lnSpc>
              <a:spcAft>
                <a:spcPts val="800"/>
              </a:spcAft>
            </a:pPr>
            <a:r>
              <a:rPr lang="en-GB" sz="2000" kern="100">
                <a:effectLst/>
                <a:latin typeface="+mj-lt"/>
                <a:ea typeface="Aptos" panose="020B0004020202020204" pitchFamily="34" charset="0"/>
                <a:cs typeface="Times New Roman" panose="02020603050405020304" pitchFamily="18" charset="0"/>
              </a:rPr>
              <a:t>Value-driven solutions to both internal Walmart teams and external customers, focusing on solving complex business challenges across value chains.</a:t>
            </a:r>
            <a:endParaRPr lang="en-IN" sz="2000" kern="100">
              <a:effectLst/>
              <a:latin typeface="+mj-lt"/>
              <a:ea typeface="Aptos" panose="020B000402020202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FCFB84B6-206E-B9E2-F491-2F2EF075E24E}"/>
              </a:ext>
            </a:extLst>
          </p:cNvPr>
          <p:cNvSpPr txBox="1"/>
          <p:nvPr/>
        </p:nvSpPr>
        <p:spPr>
          <a:xfrm>
            <a:off x="6519672" y="3383562"/>
            <a:ext cx="5116285" cy="2645789"/>
          </a:xfrm>
          <a:prstGeom prst="rect">
            <a:avLst/>
          </a:prstGeom>
          <a:noFill/>
          <a:ln>
            <a:solidFill>
              <a:srgbClr val="15C48B"/>
            </a:solidFill>
          </a:ln>
        </p:spPr>
        <p:txBody>
          <a:bodyPr wrap="square">
            <a:spAutoFit/>
          </a:bodyPr>
          <a:lstStyle/>
          <a:p>
            <a:pPr marL="285750" indent="-285750">
              <a:lnSpc>
                <a:spcPct val="150000"/>
              </a:lnSpc>
              <a:spcAft>
                <a:spcPts val="800"/>
              </a:spcAft>
              <a:buFont typeface="Wingdings" pitchFamily="2" charset="2"/>
              <a:buChar char="Ø"/>
            </a:pPr>
            <a:r>
              <a:rPr lang="en-GB" sz="1800" b="1" kern="100">
                <a:solidFill>
                  <a:srgbClr val="15C48B"/>
                </a:solidFill>
                <a:effectLst/>
                <a:latin typeface="Times New Roman" panose="02020603050405020304" pitchFamily="18" charset="0"/>
                <a:ea typeface="Aptos" panose="020B0004020202020204" pitchFamily="34" charset="0"/>
                <a:cs typeface="Times New Roman" panose="02020603050405020304" pitchFamily="18" charset="0"/>
              </a:rPr>
              <a:t>Internal Objective</a:t>
            </a:r>
            <a:r>
              <a:rPr lang="en-GB" sz="1800" b="1" kern="100">
                <a:effectLst/>
                <a:latin typeface="Times New Roman" panose="02020603050405020304" pitchFamily="18" charset="0"/>
                <a:ea typeface="Aptos" panose="020B0004020202020204" pitchFamily="34" charset="0"/>
                <a:cs typeface="Times New Roman" panose="02020603050405020304" pitchFamily="18" charset="0"/>
              </a:rPr>
              <a:t>: </a:t>
            </a:r>
            <a:r>
              <a:rPr lang="en-GB" sz="1800" kern="100">
                <a:effectLst/>
                <a:latin typeface="Times New Roman" panose="02020603050405020304" pitchFamily="18" charset="0"/>
                <a:ea typeface="Aptos" panose="020B0004020202020204" pitchFamily="34" charset="0"/>
                <a:cs typeface="Times New Roman" panose="02020603050405020304" pitchFamily="18" charset="0"/>
              </a:rPr>
              <a:t>Enhance Walmart’s operational efficiency, enabling data-driven decision-making and better resource allocation.</a:t>
            </a:r>
            <a:endParaRPr lang="en-IN" sz="1800" kern="100">
              <a:effectLst/>
              <a:latin typeface="Aptos" panose="020B0004020202020204" pitchFamily="34" charset="0"/>
              <a:ea typeface="Aptos" panose="020B0004020202020204" pitchFamily="34" charset="0"/>
              <a:cs typeface="Times New Roman" panose="02020603050405020304" pitchFamily="18" charset="0"/>
            </a:endParaRPr>
          </a:p>
          <a:p>
            <a:pPr marL="285750" indent="-285750">
              <a:lnSpc>
                <a:spcPct val="150000"/>
              </a:lnSpc>
              <a:spcAft>
                <a:spcPts val="800"/>
              </a:spcAft>
              <a:buFont typeface="Wingdings" pitchFamily="2" charset="2"/>
              <a:buChar char="Ø"/>
            </a:pPr>
            <a:r>
              <a:rPr lang="en-GB" sz="1800" b="1" kern="100">
                <a:solidFill>
                  <a:srgbClr val="15C48B"/>
                </a:solidFill>
                <a:effectLst/>
                <a:latin typeface="Times New Roman" panose="02020603050405020304" pitchFamily="18" charset="0"/>
                <a:ea typeface="Aptos" panose="020B0004020202020204" pitchFamily="34" charset="0"/>
                <a:cs typeface="Times New Roman" panose="02020603050405020304" pitchFamily="18" charset="0"/>
              </a:rPr>
              <a:t>External Objective: </a:t>
            </a:r>
            <a:r>
              <a:rPr lang="en-GB" sz="1800" kern="100">
                <a:effectLst/>
                <a:latin typeface="Times New Roman" panose="02020603050405020304" pitchFamily="18" charset="0"/>
                <a:ea typeface="Aptos" panose="020B0004020202020204" pitchFamily="34" charset="0"/>
                <a:cs typeface="Times New Roman" panose="02020603050405020304" pitchFamily="18" charset="0"/>
              </a:rPr>
              <a:t>Expand Walmart Element as an offering, helping retailers and other industries use machine learning to solve similar challenges.</a:t>
            </a:r>
            <a:endParaRPr lang="en-IN" sz="1800" kern="10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829965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12E7C-E6D1-46CB-C5C7-0EA5275A5E7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C9A2EC8-1947-87D6-0709-5E6106F8F0F2}"/>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Business Model Canvas</a:t>
            </a:r>
          </a:p>
        </p:txBody>
      </p:sp>
      <p:pic>
        <p:nvPicPr>
          <p:cNvPr id="9" name="Picture 8">
            <a:extLst>
              <a:ext uri="{FF2B5EF4-FFF2-40B4-BE49-F238E27FC236}">
                <a16:creationId xmlns:a16="http://schemas.microsoft.com/office/drawing/2014/main" id="{5851F439-82AB-795E-5F68-799B37452CF8}"/>
              </a:ext>
            </a:extLst>
          </p:cNvPr>
          <p:cNvPicPr>
            <a:picLocks noChangeAspect="1"/>
          </p:cNvPicPr>
          <p:nvPr/>
        </p:nvPicPr>
        <p:blipFill>
          <a:blip r:embed="rId2"/>
          <a:stretch>
            <a:fillRect/>
          </a:stretch>
        </p:blipFill>
        <p:spPr>
          <a:xfrm>
            <a:off x="11360185" y="-77777"/>
            <a:ext cx="831815" cy="633534"/>
          </a:xfrm>
          <a:prstGeom prst="rect">
            <a:avLst/>
          </a:prstGeom>
        </p:spPr>
      </p:pic>
      <p:pic>
        <p:nvPicPr>
          <p:cNvPr id="7" name="Content Placeholder 6" descr="A multicolored rectangular chart with text&#10;&#10;Description automatically generated">
            <a:extLst>
              <a:ext uri="{FF2B5EF4-FFF2-40B4-BE49-F238E27FC236}">
                <a16:creationId xmlns:a16="http://schemas.microsoft.com/office/drawing/2014/main" id="{71F01D8F-5AC9-6684-06C0-BD7D97539E10}"/>
              </a:ext>
            </a:extLst>
          </p:cNvPr>
          <p:cNvPicPr>
            <a:picLocks noGrp="1" noChangeAspect="1"/>
          </p:cNvPicPr>
          <p:nvPr>
            <p:ph idx="1"/>
          </p:nvPr>
        </p:nvPicPr>
        <p:blipFill>
          <a:blip r:embed="rId3"/>
          <a:stretch>
            <a:fillRect/>
          </a:stretch>
        </p:blipFill>
        <p:spPr>
          <a:xfrm>
            <a:off x="821" y="496556"/>
            <a:ext cx="11986568" cy="6557593"/>
          </a:xfrm>
        </p:spPr>
      </p:pic>
    </p:spTree>
    <p:extLst>
      <p:ext uri="{BB962C8B-B14F-4D97-AF65-F5344CB8AC3E}">
        <p14:creationId xmlns:p14="http://schemas.microsoft.com/office/powerpoint/2010/main" val="35934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D6BAE-0CC8-51BA-4755-55E8DB4D0391}"/>
            </a:ext>
          </a:extLst>
        </p:cNvPr>
        <p:cNvGrpSpPr/>
        <p:nvPr/>
      </p:nvGrpSpPr>
      <p:grpSpPr>
        <a:xfrm>
          <a:off x="0" y="0"/>
          <a:ext cx="0" cy="0"/>
          <a:chOff x="0" y="0"/>
          <a:chExt cx="0" cy="0"/>
        </a:xfrm>
      </p:grpSpPr>
      <p:sp>
        <p:nvSpPr>
          <p:cNvPr id="18" name="Trapezium 17">
            <a:extLst>
              <a:ext uri="{FF2B5EF4-FFF2-40B4-BE49-F238E27FC236}">
                <a16:creationId xmlns:a16="http://schemas.microsoft.com/office/drawing/2014/main" id="{EE2DF379-A061-3A6B-67C6-CFD85A171F12}"/>
              </a:ext>
            </a:extLst>
          </p:cNvPr>
          <p:cNvSpPr/>
          <p:nvPr/>
        </p:nvSpPr>
        <p:spPr>
          <a:xfrm>
            <a:off x="0" y="4683478"/>
            <a:ext cx="8577943" cy="1870891"/>
          </a:xfrm>
          <a:prstGeom prst="trapezoid">
            <a:avLst/>
          </a:prstGeom>
          <a:solidFill>
            <a:srgbClr val="4FE8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rapezium 16">
            <a:extLst>
              <a:ext uri="{FF2B5EF4-FFF2-40B4-BE49-F238E27FC236}">
                <a16:creationId xmlns:a16="http://schemas.microsoft.com/office/drawing/2014/main" id="{246DA0F6-704D-500E-6762-9EC14B169900}"/>
              </a:ext>
            </a:extLst>
          </p:cNvPr>
          <p:cNvSpPr/>
          <p:nvPr/>
        </p:nvSpPr>
        <p:spPr>
          <a:xfrm>
            <a:off x="620484" y="2551838"/>
            <a:ext cx="7336971" cy="1870891"/>
          </a:xfrm>
          <a:prstGeom prst="trapezoid">
            <a:avLst/>
          </a:prstGeom>
          <a:solidFill>
            <a:srgbClr val="B1EEB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rapezium 15">
            <a:extLst>
              <a:ext uri="{FF2B5EF4-FFF2-40B4-BE49-F238E27FC236}">
                <a16:creationId xmlns:a16="http://schemas.microsoft.com/office/drawing/2014/main" id="{AB3809C3-8063-EC07-FAD7-5BB2A0E37713}"/>
              </a:ext>
            </a:extLst>
          </p:cNvPr>
          <p:cNvSpPr/>
          <p:nvPr/>
        </p:nvSpPr>
        <p:spPr>
          <a:xfrm>
            <a:off x="1211940" y="739644"/>
            <a:ext cx="6154057" cy="1578929"/>
          </a:xfrm>
          <a:prstGeom prst="trapezoid">
            <a:avLst/>
          </a:prstGeom>
          <a:solidFill>
            <a:srgbClr val="EAF8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51A6974-AAB1-99AF-E058-F6D6BB2E41DC}"/>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rtlCol="0">
            <a:spAutoFit/>
          </a:bodyPr>
          <a:lstStyle/>
          <a:p>
            <a:r>
              <a:rPr lang="en-US" sz="2200" b="1"/>
              <a:t>Product Vision, Strategy and Roadmap</a:t>
            </a:r>
          </a:p>
        </p:txBody>
      </p:sp>
      <p:pic>
        <p:nvPicPr>
          <p:cNvPr id="9" name="Picture 8">
            <a:extLst>
              <a:ext uri="{FF2B5EF4-FFF2-40B4-BE49-F238E27FC236}">
                <a16:creationId xmlns:a16="http://schemas.microsoft.com/office/drawing/2014/main" id="{8D623915-3D02-5CB3-A328-6DE4EF9DC0F6}"/>
              </a:ext>
            </a:extLst>
          </p:cNvPr>
          <p:cNvPicPr>
            <a:picLocks noChangeAspect="1"/>
          </p:cNvPicPr>
          <p:nvPr/>
        </p:nvPicPr>
        <p:blipFill>
          <a:blip r:embed="rId2"/>
          <a:stretch>
            <a:fillRect/>
          </a:stretch>
        </p:blipFill>
        <p:spPr>
          <a:xfrm>
            <a:off x="11360185" y="-77777"/>
            <a:ext cx="831815" cy="633534"/>
          </a:xfrm>
          <a:prstGeom prst="rect">
            <a:avLst/>
          </a:prstGeom>
        </p:spPr>
      </p:pic>
      <p:sp>
        <p:nvSpPr>
          <p:cNvPr id="10" name="TextBox 9">
            <a:extLst>
              <a:ext uri="{FF2B5EF4-FFF2-40B4-BE49-F238E27FC236}">
                <a16:creationId xmlns:a16="http://schemas.microsoft.com/office/drawing/2014/main" id="{FE6C64E6-A707-02F9-2587-7BD63C09CC75}"/>
              </a:ext>
            </a:extLst>
          </p:cNvPr>
          <p:cNvSpPr txBox="1"/>
          <p:nvPr/>
        </p:nvSpPr>
        <p:spPr>
          <a:xfrm>
            <a:off x="2068282" y="790444"/>
            <a:ext cx="4441372" cy="1477328"/>
          </a:xfrm>
          <a:prstGeom prst="rect">
            <a:avLst/>
          </a:prstGeom>
          <a:noFill/>
        </p:spPr>
        <p:txBody>
          <a:bodyPr wrap="square" rtlCol="0">
            <a:spAutoFit/>
          </a:bodyPr>
          <a:lstStyle/>
          <a:p>
            <a:pPr algn="ctr"/>
            <a:r>
              <a:rPr lang="en-US" b="1"/>
              <a:t>Vision</a:t>
            </a:r>
          </a:p>
          <a:p>
            <a:r>
              <a:rPr lang="en-US"/>
              <a:t> Provide competitive advantage by developing transformational ML platform capabilities that simplify the adoption of AI/ML</a:t>
            </a:r>
          </a:p>
        </p:txBody>
      </p:sp>
      <p:sp>
        <p:nvSpPr>
          <p:cNvPr id="14" name="TextBox 13">
            <a:extLst>
              <a:ext uri="{FF2B5EF4-FFF2-40B4-BE49-F238E27FC236}">
                <a16:creationId xmlns:a16="http://schemas.microsoft.com/office/drawing/2014/main" id="{928C9D1D-EFC7-201E-1B1B-54D30E377910}"/>
              </a:ext>
            </a:extLst>
          </p:cNvPr>
          <p:cNvSpPr txBox="1"/>
          <p:nvPr/>
        </p:nvSpPr>
        <p:spPr>
          <a:xfrm>
            <a:off x="1487713" y="2610119"/>
            <a:ext cx="5878284" cy="1754326"/>
          </a:xfrm>
          <a:prstGeom prst="rect">
            <a:avLst/>
          </a:prstGeom>
          <a:noFill/>
        </p:spPr>
        <p:txBody>
          <a:bodyPr wrap="square" lIns="91440" tIns="45720" rIns="91440" bIns="45720" rtlCol="0" anchor="t">
            <a:spAutoFit/>
          </a:bodyPr>
          <a:lstStyle/>
          <a:p>
            <a:pPr algn="ctr"/>
            <a:r>
              <a:rPr lang="en-US" b="1"/>
              <a:t>Product Strategy</a:t>
            </a:r>
          </a:p>
          <a:p>
            <a:pPr marL="285750" indent="-285750">
              <a:buFont typeface="Arial" panose="020B0604020202020204" pitchFamily="34" charset="0"/>
              <a:buChar char="•"/>
            </a:pPr>
            <a:r>
              <a:rPr lang="en-US"/>
              <a:t>Target Audience: Internal and external vendors, retailers. Small firms with ecommerce presence</a:t>
            </a:r>
          </a:p>
          <a:p>
            <a:pPr marL="285750" indent="-285750">
              <a:buFont typeface="Arial" panose="020B0604020202020204" pitchFamily="34" charset="0"/>
              <a:buChar char="•"/>
            </a:pPr>
            <a:r>
              <a:rPr lang="en-US"/>
              <a:t>Value Proposition: Internal optimization, External SaaS</a:t>
            </a:r>
          </a:p>
          <a:p>
            <a:pPr marL="285750" indent="-285750">
              <a:buFont typeface="Arial" panose="020B0604020202020204" pitchFamily="34" charset="0"/>
              <a:buChar char="•"/>
            </a:pPr>
            <a:r>
              <a:rPr lang="en-US"/>
              <a:t>Differentiation: AI driven solution tailored for retail and supply chain</a:t>
            </a:r>
          </a:p>
        </p:txBody>
      </p:sp>
      <p:sp>
        <p:nvSpPr>
          <p:cNvPr id="15" name="TextBox 14">
            <a:extLst>
              <a:ext uri="{FF2B5EF4-FFF2-40B4-BE49-F238E27FC236}">
                <a16:creationId xmlns:a16="http://schemas.microsoft.com/office/drawing/2014/main" id="{BFEC301F-0E2C-7383-52A3-6F364729D87A}"/>
              </a:ext>
            </a:extLst>
          </p:cNvPr>
          <p:cNvSpPr txBox="1"/>
          <p:nvPr/>
        </p:nvSpPr>
        <p:spPr>
          <a:xfrm>
            <a:off x="994228" y="4683478"/>
            <a:ext cx="6799943" cy="1754326"/>
          </a:xfrm>
          <a:prstGeom prst="rect">
            <a:avLst/>
          </a:prstGeom>
          <a:noFill/>
        </p:spPr>
        <p:txBody>
          <a:bodyPr wrap="square" rtlCol="0">
            <a:spAutoFit/>
          </a:bodyPr>
          <a:lstStyle/>
          <a:p>
            <a:pPr algn="ctr"/>
            <a:r>
              <a:rPr lang="en-US" b="1"/>
              <a:t>Product Roadmap</a:t>
            </a:r>
          </a:p>
          <a:p>
            <a:r>
              <a:rPr lang="en-US" b="1"/>
              <a:t>Short 	                          Mid		                 Long</a:t>
            </a:r>
          </a:p>
          <a:p>
            <a:r>
              <a:rPr lang="en-US"/>
              <a:t>Internal Adoption        Vendor Adoption               Early market cap</a:t>
            </a:r>
          </a:p>
          <a:p>
            <a:r>
              <a:rPr lang="en-US"/>
              <a:t>Data Integration           Feature Enhancement   Full SaaS Launch</a:t>
            </a:r>
          </a:p>
          <a:p>
            <a:r>
              <a:rPr lang="en-US"/>
              <a:t>Vendor onboarding    Scalability</a:t>
            </a:r>
          </a:p>
          <a:p>
            <a:r>
              <a:rPr lang="en-US"/>
              <a:t>                                              Feature Expansion		</a:t>
            </a:r>
          </a:p>
        </p:txBody>
      </p:sp>
      <p:sp>
        <p:nvSpPr>
          <p:cNvPr id="20" name="TextBox 19">
            <a:extLst>
              <a:ext uri="{FF2B5EF4-FFF2-40B4-BE49-F238E27FC236}">
                <a16:creationId xmlns:a16="http://schemas.microsoft.com/office/drawing/2014/main" id="{6B4F60E6-3B9B-ECB9-D50E-79D56C5A4A33}"/>
              </a:ext>
            </a:extLst>
          </p:cNvPr>
          <p:cNvSpPr txBox="1"/>
          <p:nvPr/>
        </p:nvSpPr>
        <p:spPr>
          <a:xfrm>
            <a:off x="8642570" y="2015852"/>
            <a:ext cx="2962295" cy="2406877"/>
          </a:xfrm>
          <a:prstGeom prst="rect">
            <a:avLst/>
          </a:prstGeom>
          <a:noFill/>
          <a:ln>
            <a:solidFill>
              <a:srgbClr val="4FE899"/>
            </a:solidFill>
          </a:ln>
        </p:spPr>
        <p:txBody>
          <a:bodyPr wrap="square">
            <a:spAutoFit/>
          </a:bodyPr>
          <a:lstStyle/>
          <a:p>
            <a:pPr algn="just">
              <a:lnSpc>
                <a:spcPct val="115000"/>
              </a:lnSpc>
              <a:spcAft>
                <a:spcPts val="800"/>
              </a:spcAft>
            </a:pPr>
            <a:r>
              <a:rPr lang="en-GB" sz="1800" b="1" kern="100">
                <a:effectLst/>
                <a:latin typeface="Times New Roman" panose="02020603050405020304" pitchFamily="18" charset="0"/>
                <a:ea typeface="Aptos" panose="020B0004020202020204" pitchFamily="34" charset="0"/>
                <a:cs typeface="Times New Roman" panose="02020603050405020304" pitchFamily="18" charset="0"/>
              </a:rPr>
              <a:t>Key results</a:t>
            </a:r>
            <a:r>
              <a:rPr lang="en-GB" b="1" kern="100">
                <a:latin typeface="Times New Roman" panose="02020603050405020304" pitchFamily="18" charset="0"/>
                <a:ea typeface="Aptos" panose="020B0004020202020204" pitchFamily="34" charset="0"/>
                <a:cs typeface="Times New Roman" panose="02020603050405020304" pitchFamily="18" charset="0"/>
              </a:rPr>
              <a:t> (Short term)</a:t>
            </a:r>
            <a:endParaRPr lang="en-IN" sz="1800" b="1"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gn="just">
              <a:lnSpc>
                <a:spcPct val="115000"/>
              </a:lnSpc>
              <a:buFont typeface="Wingdings" pitchFamily="2" charset="2"/>
              <a:buChar char="v"/>
            </a:pPr>
            <a:r>
              <a:rPr lang="en-GB" sz="1800" kern="100">
                <a:effectLst/>
                <a:latin typeface="Times New Roman" panose="02020603050405020304" pitchFamily="18" charset="0"/>
                <a:ea typeface="Aptos" panose="020B0004020202020204" pitchFamily="34" charset="0"/>
                <a:cs typeface="Times New Roman" panose="02020603050405020304" pitchFamily="18" charset="0"/>
              </a:rPr>
              <a:t>Onboard 30% of Walmart’s top vendors </a:t>
            </a:r>
          </a:p>
          <a:p>
            <a:pPr marL="342900" lvl="0" indent="-342900" algn="just">
              <a:lnSpc>
                <a:spcPct val="115000"/>
              </a:lnSpc>
              <a:buFont typeface="Wingdings" pitchFamily="2" charset="2"/>
              <a:buChar char="v"/>
            </a:pPr>
            <a:r>
              <a:rPr lang="en-GB" sz="1800" kern="100">
                <a:effectLst/>
                <a:latin typeface="Times New Roman" panose="02020603050405020304" pitchFamily="18" charset="0"/>
                <a:ea typeface="Aptos" panose="020B0004020202020204" pitchFamily="34" charset="0"/>
                <a:cs typeface="Times New Roman" panose="02020603050405020304" pitchFamily="18" charset="0"/>
              </a:rPr>
              <a:t>Achieve 100% data integration </a:t>
            </a:r>
          </a:p>
          <a:p>
            <a:pPr marL="342900" lvl="0" indent="-342900" algn="just">
              <a:lnSpc>
                <a:spcPct val="115000"/>
              </a:lnSpc>
              <a:buFont typeface="Wingdings" pitchFamily="2" charset="2"/>
              <a:buChar char="v"/>
            </a:pPr>
            <a:r>
              <a:rPr lang="en-GB" sz="1800" kern="100">
                <a:effectLst/>
                <a:latin typeface="Times New Roman" panose="02020603050405020304" pitchFamily="18" charset="0"/>
                <a:ea typeface="Aptos" panose="020B0004020202020204" pitchFamily="34" charset="0"/>
                <a:cs typeface="Times New Roman" panose="02020603050405020304" pitchFamily="18" charset="0"/>
              </a:rPr>
              <a:t>Ensure 90% of vendors complete onboarding</a:t>
            </a:r>
            <a:endParaRPr lang="en-IN" sz="1800" kern="10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577867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D6BAE-0CC8-51BA-4755-55E8DB4D039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51A6974-AAB1-99AF-E058-F6D6BB2E41DC}"/>
              </a:ext>
            </a:extLst>
          </p:cNvPr>
          <p:cNvSpPr txBox="1"/>
          <p:nvPr/>
        </p:nvSpPr>
        <p:spPr>
          <a:xfrm>
            <a:off x="9769" y="16877"/>
            <a:ext cx="11342078"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lIns="91440" tIns="45720" rIns="91440" bIns="45720" rtlCol="0" anchor="t">
            <a:spAutoFit/>
          </a:bodyPr>
          <a:lstStyle/>
          <a:p>
            <a:r>
              <a:rPr lang="en-US" sz="2200" b="1"/>
              <a:t>B2B Value Pyramid</a:t>
            </a:r>
          </a:p>
        </p:txBody>
      </p:sp>
      <p:pic>
        <p:nvPicPr>
          <p:cNvPr id="9" name="Picture 8">
            <a:extLst>
              <a:ext uri="{FF2B5EF4-FFF2-40B4-BE49-F238E27FC236}">
                <a16:creationId xmlns:a16="http://schemas.microsoft.com/office/drawing/2014/main" id="{8D623915-3D02-5CB3-A328-6DE4EF9DC0F6}"/>
              </a:ext>
            </a:extLst>
          </p:cNvPr>
          <p:cNvPicPr>
            <a:picLocks noChangeAspect="1"/>
          </p:cNvPicPr>
          <p:nvPr/>
        </p:nvPicPr>
        <p:blipFill>
          <a:blip r:embed="rId2"/>
          <a:stretch>
            <a:fillRect/>
          </a:stretch>
        </p:blipFill>
        <p:spPr>
          <a:xfrm>
            <a:off x="11369954" y="-107085"/>
            <a:ext cx="822046" cy="555381"/>
          </a:xfrm>
          <a:prstGeom prst="rect">
            <a:avLst/>
          </a:prstGeom>
        </p:spPr>
      </p:pic>
      <p:pic>
        <p:nvPicPr>
          <p:cNvPr id="2" name="Picture 1" descr="A diagram of a company&amp;#39;s value pyramid&#10;&#10;Description automatically generated">
            <a:extLst>
              <a:ext uri="{FF2B5EF4-FFF2-40B4-BE49-F238E27FC236}">
                <a16:creationId xmlns:a16="http://schemas.microsoft.com/office/drawing/2014/main" id="{5A8DAA9A-6E19-5A0F-0680-D07E306DDF19}"/>
              </a:ext>
            </a:extLst>
          </p:cNvPr>
          <p:cNvPicPr>
            <a:picLocks noChangeAspect="1"/>
          </p:cNvPicPr>
          <p:nvPr/>
        </p:nvPicPr>
        <p:blipFill>
          <a:blip r:embed="rId3"/>
          <a:srcRect t="380" r="-162" b="7922"/>
          <a:stretch/>
        </p:blipFill>
        <p:spPr>
          <a:xfrm>
            <a:off x="19569" y="447764"/>
            <a:ext cx="6418347" cy="6420009"/>
          </a:xfrm>
          <a:prstGeom prst="rect">
            <a:avLst/>
          </a:prstGeom>
        </p:spPr>
      </p:pic>
      <p:sp>
        <p:nvSpPr>
          <p:cNvPr id="4" name="Trapezium 15">
            <a:extLst>
              <a:ext uri="{FF2B5EF4-FFF2-40B4-BE49-F238E27FC236}">
                <a16:creationId xmlns:a16="http://schemas.microsoft.com/office/drawing/2014/main" id="{462CEB27-98E3-B976-5C5A-F1CEFABB0AA6}"/>
              </a:ext>
            </a:extLst>
          </p:cNvPr>
          <p:cNvSpPr/>
          <p:nvPr/>
        </p:nvSpPr>
        <p:spPr>
          <a:xfrm>
            <a:off x="7239554" y="1140182"/>
            <a:ext cx="3965750" cy="1158853"/>
          </a:xfrm>
          <a:prstGeom prst="trapezoid">
            <a:avLst/>
          </a:prstGeom>
          <a:solidFill>
            <a:srgbClr val="EAF8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rapezium 16">
            <a:extLst>
              <a:ext uri="{FF2B5EF4-FFF2-40B4-BE49-F238E27FC236}">
                <a16:creationId xmlns:a16="http://schemas.microsoft.com/office/drawing/2014/main" id="{FD61D347-3050-0543-36A2-50F6617F869F}"/>
              </a:ext>
            </a:extLst>
          </p:cNvPr>
          <p:cNvSpPr/>
          <p:nvPr/>
        </p:nvSpPr>
        <p:spPr>
          <a:xfrm>
            <a:off x="6872791" y="2776530"/>
            <a:ext cx="4699281" cy="1294507"/>
          </a:xfrm>
          <a:prstGeom prst="trapezoid">
            <a:avLst/>
          </a:prstGeom>
          <a:solidFill>
            <a:srgbClr val="B1EEB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apezium 17">
            <a:extLst>
              <a:ext uri="{FF2B5EF4-FFF2-40B4-BE49-F238E27FC236}">
                <a16:creationId xmlns:a16="http://schemas.microsoft.com/office/drawing/2014/main" id="{7E128BF7-3B27-282B-E0C4-0675CD1454C0}"/>
              </a:ext>
            </a:extLst>
          </p:cNvPr>
          <p:cNvSpPr/>
          <p:nvPr/>
        </p:nvSpPr>
        <p:spPr>
          <a:xfrm>
            <a:off x="6525845" y="4566247"/>
            <a:ext cx="5666713" cy="1812276"/>
          </a:xfrm>
          <a:prstGeom prst="trapezoid">
            <a:avLst/>
          </a:prstGeom>
          <a:solidFill>
            <a:srgbClr val="4FE8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1810293-8E33-EAB6-C260-A2B327B72BF3}"/>
              </a:ext>
            </a:extLst>
          </p:cNvPr>
          <p:cNvSpPr txBox="1"/>
          <p:nvPr/>
        </p:nvSpPr>
        <p:spPr>
          <a:xfrm>
            <a:off x="7780457" y="1169788"/>
            <a:ext cx="264370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Build on the concept of </a:t>
            </a:r>
            <a:r>
              <a:rPr lang="en-US" b="1"/>
              <a:t>Maslow's Hierarchy of Needs </a:t>
            </a:r>
            <a:r>
              <a:rPr lang="en-US"/>
              <a:t>with Vision as the inspirational value</a:t>
            </a:r>
          </a:p>
        </p:txBody>
      </p:sp>
      <p:sp>
        <p:nvSpPr>
          <p:cNvPr id="13" name="TextBox 12">
            <a:extLst>
              <a:ext uri="{FF2B5EF4-FFF2-40B4-BE49-F238E27FC236}">
                <a16:creationId xmlns:a16="http://schemas.microsoft.com/office/drawing/2014/main" id="{0CCA0938-ABF3-C4A3-ABEA-94A24F1EB1F0}"/>
              </a:ext>
            </a:extLst>
          </p:cNvPr>
          <p:cNvSpPr txBox="1"/>
          <p:nvPr/>
        </p:nvSpPr>
        <p:spPr>
          <a:xfrm>
            <a:off x="7243149" y="4569480"/>
            <a:ext cx="411842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Provides ease of doing business with superior integration, connectivity enabling flexibility and enhancing quality of work. Simultaneously it helps in cost reduction, scalability and fosters innovation at an acceptable price.</a:t>
            </a:r>
          </a:p>
        </p:txBody>
      </p:sp>
      <p:sp>
        <p:nvSpPr>
          <p:cNvPr id="19" name="TextBox 18">
            <a:extLst>
              <a:ext uri="{FF2B5EF4-FFF2-40B4-BE49-F238E27FC236}">
                <a16:creationId xmlns:a16="http://schemas.microsoft.com/office/drawing/2014/main" id="{F21A2AE3-B4D7-63FE-5901-D10E1660E4D9}"/>
              </a:ext>
            </a:extLst>
          </p:cNvPr>
          <p:cNvSpPr txBox="1"/>
          <p:nvPr/>
        </p:nvSpPr>
        <p:spPr>
          <a:xfrm>
            <a:off x="7644384" y="2820787"/>
            <a:ext cx="319125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Helps to achieve personal growth and reduces anxiety by automating the daily needs transparently.</a:t>
            </a:r>
          </a:p>
        </p:txBody>
      </p:sp>
    </p:spTree>
    <p:extLst>
      <p:ext uri="{BB962C8B-B14F-4D97-AF65-F5344CB8AC3E}">
        <p14:creationId xmlns:p14="http://schemas.microsoft.com/office/powerpoint/2010/main" val="244918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43A4-E2E4-41F6-9981-8DC6BE76BBB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C34CA83-47A3-8B67-4278-180109390CC3}"/>
              </a:ext>
            </a:extLst>
          </p:cNvPr>
          <p:cNvSpPr txBox="1"/>
          <p:nvPr/>
        </p:nvSpPr>
        <p:spPr>
          <a:xfrm>
            <a:off x="0" y="75492"/>
            <a:ext cx="12192000" cy="430887"/>
          </a:xfrm>
          <a:prstGeom prst="rect">
            <a:avLst/>
          </a:prstGeom>
          <a:solidFill>
            <a:srgbClr val="15C48B"/>
          </a:solidFill>
        </p:spPr>
        <p:style>
          <a:lnRef idx="0">
            <a:schemeClr val="dk1"/>
          </a:lnRef>
          <a:fillRef idx="3">
            <a:schemeClr val="dk1"/>
          </a:fillRef>
          <a:effectRef idx="3">
            <a:schemeClr val="dk1"/>
          </a:effectRef>
          <a:fontRef idx="minor">
            <a:schemeClr val="lt1"/>
          </a:fontRef>
        </p:style>
        <p:txBody>
          <a:bodyPr wrap="square" rtlCol="0">
            <a:spAutoFit/>
          </a:bodyPr>
          <a:lstStyle/>
          <a:p>
            <a:r>
              <a:rPr lang="en-GB" sz="2200" b="1">
                <a:solidFill>
                  <a:schemeClr val="bg1"/>
                </a:solidFill>
                <a:effectLst/>
                <a:latin typeface="Times New Roman" panose="02020603050405020304" pitchFamily="18" charset="0"/>
                <a:ea typeface="Times New Roman" panose="02020603050405020304" pitchFamily="18" charset="0"/>
              </a:rPr>
              <a:t>Bowling Alley Product-Market Fit Strategy</a:t>
            </a:r>
            <a:r>
              <a:rPr lang="en-IN" sz="2200">
                <a:solidFill>
                  <a:schemeClr val="bg1"/>
                </a:solidFill>
                <a:effectLst/>
              </a:rPr>
              <a:t> </a:t>
            </a:r>
            <a:endParaRPr lang="en-US" sz="2200" b="1">
              <a:solidFill>
                <a:schemeClr val="bg1"/>
              </a:solidFill>
            </a:endParaRPr>
          </a:p>
        </p:txBody>
      </p:sp>
      <p:pic>
        <p:nvPicPr>
          <p:cNvPr id="9" name="Picture 8">
            <a:extLst>
              <a:ext uri="{FF2B5EF4-FFF2-40B4-BE49-F238E27FC236}">
                <a16:creationId xmlns:a16="http://schemas.microsoft.com/office/drawing/2014/main" id="{631A6FE4-3F6D-341C-4FA6-47641B416D4F}"/>
              </a:ext>
            </a:extLst>
          </p:cNvPr>
          <p:cNvPicPr>
            <a:picLocks noChangeAspect="1"/>
          </p:cNvPicPr>
          <p:nvPr/>
        </p:nvPicPr>
        <p:blipFill>
          <a:blip r:embed="rId2"/>
          <a:stretch>
            <a:fillRect/>
          </a:stretch>
        </p:blipFill>
        <p:spPr>
          <a:xfrm>
            <a:off x="11360185" y="-77777"/>
            <a:ext cx="831815" cy="633534"/>
          </a:xfrm>
          <a:prstGeom prst="rect">
            <a:avLst/>
          </a:prstGeom>
        </p:spPr>
      </p:pic>
      <p:sp>
        <p:nvSpPr>
          <p:cNvPr id="40" name="TextBox 39">
            <a:extLst>
              <a:ext uri="{FF2B5EF4-FFF2-40B4-BE49-F238E27FC236}">
                <a16:creationId xmlns:a16="http://schemas.microsoft.com/office/drawing/2014/main" id="{E559FCE5-3ACD-8355-4B34-96FF8E857557}"/>
              </a:ext>
            </a:extLst>
          </p:cNvPr>
          <p:cNvSpPr txBox="1"/>
          <p:nvPr/>
        </p:nvSpPr>
        <p:spPr>
          <a:xfrm>
            <a:off x="458545" y="1930759"/>
            <a:ext cx="4005496" cy="4299703"/>
          </a:xfrm>
          <a:prstGeom prst="rect">
            <a:avLst/>
          </a:prstGeom>
          <a:noFill/>
        </p:spPr>
        <p:txBody>
          <a:bodyPr wrap="square">
            <a:spAutoFit/>
          </a:bodyPr>
          <a:lstStyle/>
          <a:p>
            <a:pPr algn="ctr">
              <a:lnSpc>
                <a:spcPct val="115000"/>
              </a:lnSpc>
              <a:spcAft>
                <a:spcPts val="800"/>
              </a:spcAft>
            </a:pPr>
            <a:r>
              <a:rPr lang="en-GB" sz="2000" b="1" kern="100">
                <a:solidFill>
                  <a:srgbClr val="15C48B"/>
                </a:solidFill>
                <a:effectLst/>
                <a:latin typeface="Times New Roman" panose="02020603050405020304" pitchFamily="18" charset="0"/>
                <a:ea typeface="Times New Roman" panose="02020603050405020304" pitchFamily="18" charset="0"/>
                <a:cs typeface="Times New Roman" panose="02020603050405020304" pitchFamily="18" charset="0"/>
              </a:rPr>
              <a:t>Product Development</a:t>
            </a:r>
          </a:p>
          <a:p>
            <a:pPr>
              <a:lnSpc>
                <a:spcPct val="115000"/>
              </a:lnSpc>
              <a:spcAft>
                <a:spcPts val="800"/>
              </a:spcAft>
            </a:pPr>
            <a:r>
              <a:rPr lang="en-GB" sz="1800" b="1"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Deliver Value &amp; Build Success Stories</a:t>
            </a: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a:p>
            <a:pPr>
              <a:lnSpc>
                <a:spcPct val="115000"/>
              </a:lnSpc>
              <a:spcAft>
                <a:spcPts val="800"/>
              </a:spcAft>
            </a:pPr>
            <a:r>
              <a:rPr lang="en-GB" sz="1800"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Offer value-driven solutions to these niches (e.g., inventory optimization, demand forecasting) and build case studies.</a:t>
            </a: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a:p>
            <a:pPr>
              <a:lnSpc>
                <a:spcPct val="115000"/>
              </a:lnSpc>
              <a:spcAft>
                <a:spcPts val="800"/>
              </a:spcAft>
            </a:pPr>
            <a:r>
              <a:rPr lang="en-GB" sz="1800" b="1"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Iterate and Optimize Based on Feedback</a:t>
            </a: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a:p>
            <a:pPr>
              <a:lnSpc>
                <a:spcPct val="115000"/>
              </a:lnSpc>
              <a:spcAft>
                <a:spcPts val="800"/>
              </a:spcAft>
            </a:pPr>
            <a:r>
              <a:rPr lang="en-GB" sz="1800"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Continuously refine Walmart Element based on feedback from early users and ensure the platform addresses their specific needs.</a:t>
            </a: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p:txBody>
      </p:sp>
      <p:sp>
        <p:nvSpPr>
          <p:cNvPr id="42" name="TextBox 41">
            <a:extLst>
              <a:ext uri="{FF2B5EF4-FFF2-40B4-BE49-F238E27FC236}">
                <a16:creationId xmlns:a16="http://schemas.microsoft.com/office/drawing/2014/main" id="{AA9220E5-9BCB-D258-77D9-7F826D5DCB87}"/>
              </a:ext>
            </a:extLst>
          </p:cNvPr>
          <p:cNvSpPr txBox="1"/>
          <p:nvPr/>
        </p:nvSpPr>
        <p:spPr>
          <a:xfrm>
            <a:off x="344715" y="748332"/>
            <a:ext cx="10958286" cy="703911"/>
          </a:xfrm>
          <a:prstGeom prst="rect">
            <a:avLst/>
          </a:prstGeom>
          <a:noFill/>
        </p:spPr>
        <p:txBody>
          <a:bodyPr wrap="square">
            <a:spAutoFit/>
          </a:bodyPr>
          <a:lstStyle/>
          <a:p>
            <a:pPr>
              <a:lnSpc>
                <a:spcPct val="115000"/>
              </a:lnSpc>
              <a:spcAft>
                <a:spcPts val="800"/>
              </a:spcAft>
            </a:pPr>
            <a:r>
              <a:rPr lang="en-GB" sz="1800"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Walmart Element can incrementally build momentum and achieve </a:t>
            </a:r>
            <a:r>
              <a:rPr lang="en-GB" sz="1800" b="1"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Product-Market Fit</a:t>
            </a:r>
            <a:r>
              <a:rPr lang="en-GB" sz="1800"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 This process involves a </a:t>
            </a:r>
            <a:r>
              <a:rPr lang="en-GB" sz="1800" b="1"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gradual expansion</a:t>
            </a:r>
            <a:r>
              <a:rPr lang="en-GB" sz="1800" kern="10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 from niche adoption to larger market penetration, which will be essential for long-term success. </a:t>
            </a:r>
            <a:endParaRPr lang="en-IN" sz="1800" kern="100">
              <a:effectLst/>
              <a:latin typeface="Times New Roman" panose="02020603050405020304" pitchFamily="18" charset="0"/>
              <a:ea typeface="Aptos" panose="020B000402020202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5A5C275D-C19F-5BFE-F9B0-95DFD84E10BF}"/>
              </a:ext>
            </a:extLst>
          </p:cNvPr>
          <p:cNvGrpSpPr/>
          <p:nvPr/>
        </p:nvGrpSpPr>
        <p:grpSpPr>
          <a:xfrm>
            <a:off x="5468112" y="375528"/>
            <a:ext cx="5399475" cy="7693341"/>
            <a:chOff x="5050955" y="402960"/>
            <a:chExt cx="5043729" cy="7693341"/>
          </a:xfrm>
        </p:grpSpPr>
        <p:cxnSp>
          <p:nvCxnSpPr>
            <p:cNvPr id="3" name="Straight Arrow Connector 2">
              <a:extLst>
                <a:ext uri="{FF2B5EF4-FFF2-40B4-BE49-F238E27FC236}">
                  <a16:creationId xmlns:a16="http://schemas.microsoft.com/office/drawing/2014/main" id="{B1A94280-99BA-6D4E-093B-B5B912948E3A}"/>
                </a:ext>
              </a:extLst>
            </p:cNvPr>
            <p:cNvCxnSpPr>
              <a:cxnSpLocks/>
            </p:cNvCxnSpPr>
            <p:nvPr/>
          </p:nvCxnSpPr>
          <p:spPr>
            <a:xfrm flipH="1" flipV="1">
              <a:off x="5050955" y="2235200"/>
              <a:ext cx="1354360" cy="4219606"/>
            </a:xfrm>
            <a:prstGeom prst="straightConnector1">
              <a:avLst/>
            </a:prstGeom>
            <a:ln>
              <a:solidFill>
                <a:srgbClr val="4FE899"/>
              </a:solidFill>
              <a:tailEnd type="triangle"/>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5CF93B1E-24EF-E200-06A8-63C3D81ED3D1}"/>
                </a:ext>
              </a:extLst>
            </p:cNvPr>
            <p:cNvCxnSpPr>
              <a:cxnSpLocks/>
            </p:cNvCxnSpPr>
            <p:nvPr/>
          </p:nvCxnSpPr>
          <p:spPr>
            <a:xfrm flipV="1">
              <a:off x="7476671" y="2249714"/>
              <a:ext cx="1741275" cy="4190578"/>
            </a:xfrm>
            <a:prstGeom prst="straightConnector1">
              <a:avLst/>
            </a:prstGeom>
            <a:ln>
              <a:solidFill>
                <a:srgbClr val="4FE899"/>
              </a:solidFill>
              <a:tailEnd type="triangle"/>
            </a:ln>
          </p:spPr>
          <p:style>
            <a:lnRef idx="2">
              <a:schemeClr val="accent1"/>
            </a:lnRef>
            <a:fillRef idx="0">
              <a:schemeClr val="accent1"/>
            </a:fillRef>
            <a:effectRef idx="1">
              <a:schemeClr val="accent1"/>
            </a:effectRef>
            <a:fontRef idx="minor">
              <a:schemeClr val="tx1"/>
            </a:fontRef>
          </p:style>
        </p:cxnSp>
        <p:sp>
          <p:nvSpPr>
            <p:cNvPr id="7" name="Oval 6">
              <a:extLst>
                <a:ext uri="{FF2B5EF4-FFF2-40B4-BE49-F238E27FC236}">
                  <a16:creationId xmlns:a16="http://schemas.microsoft.com/office/drawing/2014/main" id="{5BAD3DB4-53E1-12B3-8CC7-247021C44A8B}"/>
                </a:ext>
              </a:extLst>
            </p:cNvPr>
            <p:cNvSpPr/>
            <p:nvPr/>
          </p:nvSpPr>
          <p:spPr>
            <a:xfrm>
              <a:off x="6442529" y="5374302"/>
              <a:ext cx="1034142" cy="1065990"/>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A66EA3B-F12D-7D70-8584-BDE9D53916AE}"/>
                </a:ext>
              </a:extLst>
            </p:cNvPr>
            <p:cNvSpPr/>
            <p:nvPr/>
          </p:nvSpPr>
          <p:spPr>
            <a:xfrm>
              <a:off x="5373913" y="2088437"/>
              <a:ext cx="972457" cy="1047459"/>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E85891E-F19F-8584-7F5B-6F02019EEB45}"/>
                </a:ext>
              </a:extLst>
            </p:cNvPr>
            <p:cNvSpPr/>
            <p:nvPr/>
          </p:nvSpPr>
          <p:spPr>
            <a:xfrm>
              <a:off x="7086603" y="3722106"/>
              <a:ext cx="1008741" cy="1065990"/>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A4F3E1E-F191-0E36-BFF5-F51A46D8A89E}"/>
                </a:ext>
              </a:extLst>
            </p:cNvPr>
            <p:cNvSpPr/>
            <p:nvPr/>
          </p:nvSpPr>
          <p:spPr>
            <a:xfrm>
              <a:off x="5823858" y="3722104"/>
              <a:ext cx="1034141" cy="1065990"/>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94934BD-2187-B61E-EB6A-9E761BC0407B}"/>
                </a:ext>
              </a:extLst>
            </p:cNvPr>
            <p:cNvSpPr/>
            <p:nvPr/>
          </p:nvSpPr>
          <p:spPr>
            <a:xfrm>
              <a:off x="6556832" y="2069904"/>
              <a:ext cx="1034141" cy="1065990"/>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22ECA7B-7DEF-DD5C-9130-1EA8CA1E306A}"/>
                </a:ext>
              </a:extLst>
            </p:cNvPr>
            <p:cNvSpPr/>
            <p:nvPr/>
          </p:nvSpPr>
          <p:spPr>
            <a:xfrm>
              <a:off x="7812319" y="2088437"/>
              <a:ext cx="1034141" cy="1065990"/>
            </a:xfrm>
            <a:prstGeom prst="ellipse">
              <a:avLst/>
            </a:prstGeom>
            <a:noFill/>
            <a:ln>
              <a:solidFill>
                <a:srgbClr val="4FE8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B660DF3-0B76-3494-F299-796864116592}"/>
                </a:ext>
              </a:extLst>
            </p:cNvPr>
            <p:cNvSpPr txBox="1"/>
            <p:nvPr/>
          </p:nvSpPr>
          <p:spPr>
            <a:xfrm>
              <a:off x="6545936" y="5584131"/>
              <a:ext cx="1034141" cy="646331"/>
            </a:xfrm>
            <a:prstGeom prst="rect">
              <a:avLst/>
            </a:prstGeom>
            <a:noFill/>
          </p:spPr>
          <p:txBody>
            <a:bodyPr wrap="square" rtlCol="0">
              <a:spAutoFit/>
            </a:bodyPr>
            <a:lstStyle/>
            <a:p>
              <a:r>
                <a:rPr lang="en-US">
                  <a:solidFill>
                    <a:schemeClr val="accent3">
                      <a:lumMod val="75000"/>
                    </a:schemeClr>
                  </a:solidFill>
                </a:rPr>
                <a:t>Top vendors</a:t>
              </a:r>
            </a:p>
          </p:txBody>
        </p:sp>
        <p:sp>
          <p:nvSpPr>
            <p:cNvPr id="32" name="TextBox 31">
              <a:extLst>
                <a:ext uri="{FF2B5EF4-FFF2-40B4-BE49-F238E27FC236}">
                  <a16:creationId xmlns:a16="http://schemas.microsoft.com/office/drawing/2014/main" id="{47AD5B5F-DC90-F2B1-9F98-6CFFD0DDDD41}"/>
                </a:ext>
              </a:extLst>
            </p:cNvPr>
            <p:cNvSpPr txBox="1"/>
            <p:nvPr/>
          </p:nvSpPr>
          <p:spPr>
            <a:xfrm>
              <a:off x="6260654" y="3841450"/>
              <a:ext cx="1626495" cy="923330"/>
            </a:xfrm>
            <a:prstGeom prst="rect">
              <a:avLst/>
            </a:prstGeom>
            <a:noFill/>
          </p:spPr>
          <p:txBody>
            <a:bodyPr wrap="square">
              <a:spAutoFit/>
            </a:bodyPr>
            <a:lstStyle/>
            <a:p>
              <a:r>
                <a:rPr lang="en-US">
                  <a:solidFill>
                    <a:schemeClr val="accent3">
                      <a:lumMod val="75000"/>
                    </a:schemeClr>
                  </a:solidFill>
                </a:rPr>
                <a:t>New Niches – Logistics, Manufacturing</a:t>
              </a:r>
            </a:p>
          </p:txBody>
        </p:sp>
        <p:sp>
          <p:nvSpPr>
            <p:cNvPr id="34" name="TextBox 33">
              <a:extLst>
                <a:ext uri="{FF2B5EF4-FFF2-40B4-BE49-F238E27FC236}">
                  <a16:creationId xmlns:a16="http://schemas.microsoft.com/office/drawing/2014/main" id="{2065C4C6-4CC1-37C4-430A-00A8C094C4AD}"/>
                </a:ext>
              </a:extLst>
            </p:cNvPr>
            <p:cNvSpPr txBox="1"/>
            <p:nvPr/>
          </p:nvSpPr>
          <p:spPr>
            <a:xfrm>
              <a:off x="5622019" y="2436766"/>
              <a:ext cx="2929168" cy="369332"/>
            </a:xfrm>
            <a:prstGeom prst="rect">
              <a:avLst/>
            </a:prstGeom>
            <a:noFill/>
          </p:spPr>
          <p:txBody>
            <a:bodyPr wrap="square">
              <a:spAutoFit/>
            </a:bodyPr>
            <a:lstStyle/>
            <a:p>
              <a:r>
                <a:rPr lang="en-US">
                  <a:solidFill>
                    <a:schemeClr val="accent3">
                      <a:lumMod val="75000"/>
                    </a:schemeClr>
                  </a:solidFill>
                </a:rPr>
                <a:t>Broader Market Adoption</a:t>
              </a:r>
            </a:p>
          </p:txBody>
        </p:sp>
        <p:sp>
          <p:nvSpPr>
            <p:cNvPr id="38" name="Arc 37">
              <a:extLst>
                <a:ext uri="{FF2B5EF4-FFF2-40B4-BE49-F238E27FC236}">
                  <a16:creationId xmlns:a16="http://schemas.microsoft.com/office/drawing/2014/main" id="{5201762E-1832-CF9B-C760-CB1893F01308}"/>
                </a:ext>
              </a:extLst>
            </p:cNvPr>
            <p:cNvSpPr/>
            <p:nvPr/>
          </p:nvSpPr>
          <p:spPr>
            <a:xfrm>
              <a:off x="5151660" y="5099718"/>
              <a:ext cx="3412677" cy="2996583"/>
            </a:xfrm>
            <a:prstGeom prst="arc">
              <a:avLst>
                <a:gd name="adj1" fmla="val 11237524"/>
                <a:gd name="adj2" fmla="val 21271660"/>
              </a:avLst>
            </a:prstGeom>
            <a:ln w="28575">
              <a:solidFill>
                <a:srgbClr val="15C48B"/>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4" name="TextBox 43">
              <a:extLst>
                <a:ext uri="{FF2B5EF4-FFF2-40B4-BE49-F238E27FC236}">
                  <a16:creationId xmlns:a16="http://schemas.microsoft.com/office/drawing/2014/main" id="{F0E42102-F571-9B5D-244F-1BABBA2CEF37}"/>
                </a:ext>
              </a:extLst>
            </p:cNvPr>
            <p:cNvSpPr txBox="1"/>
            <p:nvPr/>
          </p:nvSpPr>
          <p:spPr>
            <a:xfrm rot="17439375">
              <a:off x="5902589" y="3309079"/>
              <a:ext cx="6197600" cy="385362"/>
            </a:xfrm>
            <a:prstGeom prst="rect">
              <a:avLst/>
            </a:prstGeom>
            <a:noFill/>
          </p:spPr>
          <p:txBody>
            <a:bodyPr wrap="square">
              <a:spAutoFit/>
            </a:bodyPr>
            <a:lstStyle/>
            <a:p>
              <a:pPr algn="ctr">
                <a:lnSpc>
                  <a:spcPct val="115000"/>
                </a:lnSpc>
                <a:spcAft>
                  <a:spcPts val="800"/>
                </a:spcAft>
              </a:pPr>
              <a:r>
                <a:rPr lang="en-GB" b="1" kern="100">
                  <a:solidFill>
                    <a:srgbClr val="15C48B"/>
                  </a:solidFill>
                  <a:latin typeface="Times New Roman" panose="02020603050405020304" pitchFamily="18" charset="0"/>
                  <a:ea typeface="Times New Roman" panose="02020603050405020304" pitchFamily="18" charset="0"/>
                  <a:cs typeface="Times New Roman" panose="02020603050405020304" pitchFamily="18" charset="0"/>
                </a:rPr>
                <a:t>Market Development</a:t>
              </a:r>
              <a:endParaRPr lang="en-GB" sz="1800" b="1" kern="100">
                <a:solidFill>
                  <a:srgbClr val="15C48B"/>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a16="http://schemas.microsoft.com/office/drawing/2014/main" id="{FF27B4F9-9450-42F6-D58B-DF48A35070DC}"/>
                </a:ext>
              </a:extLst>
            </p:cNvPr>
            <p:cNvSpPr txBox="1"/>
            <p:nvPr/>
          </p:nvSpPr>
          <p:spPr>
            <a:xfrm>
              <a:off x="6868886" y="5181620"/>
              <a:ext cx="3225798" cy="385362"/>
            </a:xfrm>
            <a:prstGeom prst="rect">
              <a:avLst/>
            </a:prstGeom>
            <a:noFill/>
          </p:spPr>
          <p:txBody>
            <a:bodyPr wrap="square">
              <a:spAutoFit/>
            </a:bodyPr>
            <a:lstStyle/>
            <a:p>
              <a:pPr algn="ctr">
                <a:lnSpc>
                  <a:spcPct val="115000"/>
                </a:lnSpc>
                <a:spcAft>
                  <a:spcPts val="800"/>
                </a:spcAft>
              </a:pPr>
              <a:r>
                <a:rPr lang="en-GB" b="1" kern="100">
                  <a:solidFill>
                    <a:srgbClr val="15C48B"/>
                  </a:solidFill>
                  <a:latin typeface="Times New Roman" panose="02020603050405020304" pitchFamily="18" charset="0"/>
                  <a:ea typeface="Times New Roman" panose="02020603050405020304" pitchFamily="18" charset="0"/>
                  <a:cs typeface="Times New Roman" panose="02020603050405020304" pitchFamily="18" charset="0"/>
                </a:rPr>
                <a:t>Chasm</a:t>
              </a:r>
              <a:endParaRPr lang="en-GB" sz="1800" b="1" kern="100">
                <a:solidFill>
                  <a:srgbClr val="15C48B"/>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041118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Integral</Template>
  <TotalTime>0</TotalTime>
  <Words>1094</Words>
  <Application>Microsoft Office PowerPoint</Application>
  <PresentationFormat>Widescreen</PresentationFormat>
  <Paragraphs>116</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Walmart Element</vt:lpstr>
      <vt:lpstr>Walmart Global Tech is Walmart's technology and innovation division, which is dedicated to advancing the company’s digital capabilities to improve retail experiences for customers and streamline operations   Walmart Global tech leverages technologies like AI/ML, cloud, 5G, voice and computer vision to build technology in retail industry to make retail easier, smarter and more affordable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Walmart Element</dc:title>
  <dc:creator>Chaarshani Dwarapureddy</dc:creator>
  <cp:lastModifiedBy>Chaarshani Dwarapureddy</cp:lastModifiedBy>
  <cp:revision>2</cp:revision>
  <dcterms:created xsi:type="dcterms:W3CDTF">2024-11-16T12:47:18Z</dcterms:created>
  <dcterms:modified xsi:type="dcterms:W3CDTF">2025-10-14T17:51:58Z</dcterms:modified>
</cp:coreProperties>
</file>

<file path=docProps/thumbnail.jpeg>
</file>